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49" r:id="rId2"/>
  </p:sldMasterIdLst>
  <p:notesMasterIdLst>
    <p:notesMasterId r:id="rId19"/>
  </p:notesMasterIdLst>
  <p:handoutMasterIdLst>
    <p:handoutMasterId r:id="rId20"/>
  </p:handoutMasterIdLst>
  <p:sldIdLst>
    <p:sldId id="256" r:id="rId3"/>
    <p:sldId id="259" r:id="rId4"/>
    <p:sldId id="261" r:id="rId5"/>
    <p:sldId id="281" r:id="rId6"/>
    <p:sldId id="262" r:id="rId7"/>
    <p:sldId id="274" r:id="rId8"/>
    <p:sldId id="279" r:id="rId9"/>
    <p:sldId id="282" r:id="rId10"/>
    <p:sldId id="264" r:id="rId11"/>
    <p:sldId id="265" r:id="rId12"/>
    <p:sldId id="266" r:id="rId13"/>
    <p:sldId id="267" r:id="rId14"/>
    <p:sldId id="293" r:id="rId15"/>
    <p:sldId id="295" r:id="rId16"/>
    <p:sldId id="269" r:id="rId17"/>
    <p:sldId id="278" r:id="rId18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8" autoAdjust="0"/>
    <p:restoredTop sz="94689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Relationship Id="rId9" Type="http://schemas.openxmlformats.org/officeDocument/2006/relationships/image" Target="../media/image1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760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3760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50F398A-2C42-4016-B7B8-0E03B08956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060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0300" y="690563"/>
            <a:ext cx="4598988" cy="3449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70388"/>
            <a:ext cx="5486400" cy="413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760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3760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283C3FC-6602-4EAC-9645-C157ED8258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4212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480090-157F-462B-9ED2-E470C426519F}" type="slidenum">
              <a:rPr lang="en-US"/>
              <a:pPr eaLnBrk="1" hangingPunct="1"/>
              <a:t>9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91000"/>
          </a:xfrm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79882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67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22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95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920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179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1402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828800"/>
            <a:ext cx="3162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53100" y="1828800"/>
            <a:ext cx="3162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435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0892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004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16556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5310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1848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30624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0158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274638"/>
            <a:ext cx="2114550" cy="60801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91250" cy="6080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4699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438400" y="1828800"/>
            <a:ext cx="3162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53100" y="1828800"/>
            <a:ext cx="3162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385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7309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64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980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39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309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0335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53873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ppt_bkgrnd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43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828800"/>
            <a:ext cx="6477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2051" name="Picture 23" descr="ppt_bkgrnd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43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nergyservicescoalition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energyservicescoalition.org" TargetMode="Externa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6.bin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4.wmf"/><Relationship Id="rId7" Type="http://schemas.openxmlformats.org/officeDocument/2006/relationships/image" Target="../media/image8.wmf"/><Relationship Id="rId12" Type="http://schemas.openxmlformats.org/officeDocument/2006/relationships/image" Target="../media/image10.wmf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5.bin"/><Relationship Id="rId5" Type="http://schemas.openxmlformats.org/officeDocument/2006/relationships/image" Target="../media/image7.wmf"/><Relationship Id="rId15" Type="http://schemas.openxmlformats.org/officeDocument/2006/relationships/image" Target="../media/image17.wmf"/><Relationship Id="rId23" Type="http://schemas.openxmlformats.org/officeDocument/2006/relationships/image" Target="../media/image15.png"/><Relationship Id="rId10" Type="http://schemas.openxmlformats.org/officeDocument/2006/relationships/image" Target="../media/image9.wmf"/><Relationship Id="rId19" Type="http://schemas.openxmlformats.org/officeDocument/2006/relationships/image" Target="../media/image13.wmf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1.wmf"/><Relationship Id="rId22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2133600" y="2590800"/>
            <a:ext cx="7010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4400" b="1" dirty="0" smtClean="0">
                <a:solidFill>
                  <a:schemeClr val="tx2"/>
                </a:solidFill>
                <a:latin typeface="Times New Roman" pitchFamily="18" charset="0"/>
              </a:rPr>
              <a:t>Guaranteed Energy Savings</a:t>
            </a:r>
            <a:r>
              <a:rPr lang="en-US" sz="4400" b="1" dirty="0">
                <a:solidFill>
                  <a:schemeClr val="tx2"/>
                </a:solidFill>
                <a:latin typeface="Times New Roman" pitchFamily="18" charset="0"/>
              </a:rPr>
              <a:t/>
            </a:r>
            <a:br>
              <a:rPr lang="en-US" sz="4400" b="1" dirty="0">
                <a:solidFill>
                  <a:schemeClr val="tx2"/>
                </a:solidFill>
                <a:latin typeface="Times New Roman" pitchFamily="18" charset="0"/>
              </a:rPr>
            </a:br>
            <a:r>
              <a:rPr lang="en-US" sz="4400" b="1" dirty="0">
                <a:solidFill>
                  <a:schemeClr val="tx2"/>
                </a:solidFill>
                <a:latin typeface="Times New Roman" pitchFamily="18" charset="0"/>
              </a:rPr>
              <a:t>Performance </a:t>
            </a:r>
            <a:r>
              <a:rPr lang="en-US" sz="4400" b="1" dirty="0" smtClean="0">
                <a:solidFill>
                  <a:schemeClr val="tx2"/>
                </a:solidFill>
                <a:latin typeface="Times New Roman" pitchFamily="18" charset="0"/>
              </a:rPr>
              <a:t>Contracting</a:t>
            </a:r>
          </a:p>
          <a:p>
            <a:endParaRPr lang="en-US" sz="44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2209800" y="4419600"/>
            <a:ext cx="6934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20000"/>
              </a:spcBef>
            </a:pPr>
            <a:endParaRPr lang="en-US" sz="2400"/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2286000" y="5486400"/>
            <a:ext cx="3962400" cy="840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Energy </a:t>
            </a:r>
            <a:r>
              <a:rPr lang="en-US" dirty="0"/>
              <a:t>Services </a:t>
            </a:r>
            <a:r>
              <a:rPr lang="en-US" dirty="0" smtClean="0"/>
              <a:t>Coalition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hlinkClick r:id="rId2"/>
              </a:rPr>
              <a:t>www.energyservicescoalition.org</a:t>
            </a: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43200" y="533400"/>
            <a:ext cx="6096000" cy="1143000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smtClean="0"/>
              <a:t>Financing Vehicles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828800"/>
            <a:ext cx="6705600" cy="4525963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en-US" sz="3100" dirty="0" smtClean="0"/>
              <a:t>Tax Exempt Municipal </a:t>
            </a:r>
            <a:r>
              <a:rPr lang="en-US" sz="3100" dirty="0" smtClean="0"/>
              <a:t>Lease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1500" dirty="0" smtClean="0"/>
              <a:t>		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 smtClean="0"/>
          </a:p>
          <a:p>
            <a:pPr eaLnBrk="1" hangingPunct="1">
              <a:lnSpc>
                <a:spcPct val="70000"/>
              </a:lnSpc>
            </a:pPr>
            <a:r>
              <a:rPr lang="en-US" sz="3100" dirty="0" smtClean="0"/>
              <a:t>Bonds</a:t>
            </a:r>
          </a:p>
          <a:p>
            <a:pPr lvl="1" eaLnBrk="1" hangingPunct="1">
              <a:lnSpc>
                <a:spcPct val="70000"/>
              </a:lnSpc>
            </a:pPr>
            <a:r>
              <a:rPr lang="en-US" dirty="0" smtClean="0"/>
              <a:t>Traditional</a:t>
            </a:r>
          </a:p>
          <a:p>
            <a:pPr lvl="1" eaLnBrk="1" hangingPunct="1">
              <a:lnSpc>
                <a:spcPct val="70000"/>
              </a:lnSpc>
            </a:pPr>
            <a:r>
              <a:rPr lang="en-US" dirty="0" smtClean="0"/>
              <a:t>Tax Credit Bond Financing</a:t>
            </a:r>
          </a:p>
          <a:p>
            <a:pPr lvl="1" eaLnBrk="1" hangingPunct="1">
              <a:lnSpc>
                <a:spcPct val="70000"/>
              </a:lnSpc>
            </a:pPr>
            <a:r>
              <a:rPr lang="en-US" dirty="0" smtClean="0"/>
              <a:t>Community Development Bonds</a:t>
            </a:r>
            <a:br>
              <a:rPr lang="en-US" dirty="0" smtClean="0"/>
            </a:br>
            <a:endParaRPr lang="en-US" dirty="0" smtClean="0"/>
          </a:p>
          <a:p>
            <a:pPr eaLnBrk="1" hangingPunct="1">
              <a:lnSpc>
                <a:spcPct val="70000"/>
              </a:lnSpc>
            </a:pPr>
            <a:r>
              <a:rPr lang="en-US" sz="3100" dirty="0" smtClean="0"/>
              <a:t>Grants and Incentives</a:t>
            </a:r>
          </a:p>
          <a:p>
            <a:pPr lvl="1" eaLnBrk="1" hangingPunct="1">
              <a:lnSpc>
                <a:spcPct val="70000"/>
              </a:lnSpc>
            </a:pPr>
            <a:r>
              <a:rPr lang="en-US" dirty="0" smtClean="0"/>
              <a:t>Utility Incentives</a:t>
            </a:r>
          </a:p>
          <a:p>
            <a:pPr lvl="1" eaLnBrk="1" hangingPunct="1">
              <a:lnSpc>
                <a:spcPct val="70000"/>
              </a:lnSpc>
            </a:pPr>
            <a:r>
              <a:rPr lang="en-US" dirty="0" smtClean="0"/>
              <a:t>Federal Incentives</a:t>
            </a:r>
          </a:p>
          <a:p>
            <a:pPr lvl="1" eaLnBrk="1" hangingPunct="1">
              <a:lnSpc>
                <a:spcPct val="70000"/>
              </a:lnSpc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19400" y="457200"/>
            <a:ext cx="6324600" cy="1143000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dirty="0" smtClean="0"/>
              <a:t>Why Use Guaranteed Energy Savings Performance Contracting?</a:t>
            </a:r>
            <a:r>
              <a:rPr lang="en-US" dirty="0" smtClean="0"/>
              <a:t>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2438400"/>
            <a:ext cx="6629400" cy="4419600"/>
          </a:xfrm>
        </p:spPr>
        <p:txBody>
          <a:bodyPr/>
          <a:lstStyle/>
          <a:p>
            <a:pPr eaLnBrk="1" hangingPunct="1"/>
            <a:r>
              <a:rPr lang="en-US" sz="2600" dirty="0" smtClean="0"/>
              <a:t>Speed of </a:t>
            </a:r>
            <a:r>
              <a:rPr lang="en-US" sz="2600" dirty="0"/>
              <a:t>P</a:t>
            </a:r>
            <a:r>
              <a:rPr lang="en-US" sz="2600" dirty="0" smtClean="0"/>
              <a:t>rocess from beginning to post construction</a:t>
            </a:r>
            <a:br>
              <a:rPr lang="en-US" sz="2600" dirty="0" smtClean="0"/>
            </a:br>
            <a:endParaRPr lang="en-US" sz="2600" dirty="0" smtClean="0"/>
          </a:p>
          <a:p>
            <a:pPr eaLnBrk="1" hangingPunct="1"/>
            <a:r>
              <a:rPr lang="en-US" sz="2600" dirty="0" smtClean="0"/>
              <a:t>Single Point Accountability before, during, and after the construction period.</a:t>
            </a:r>
            <a:br>
              <a:rPr lang="en-US" sz="2600" dirty="0" smtClean="0"/>
            </a:br>
            <a:r>
              <a:rPr lang="en-US" sz="2600" dirty="0" smtClean="0"/>
              <a:t> </a:t>
            </a:r>
          </a:p>
          <a:p>
            <a:pPr eaLnBrk="1" hangingPunct="1"/>
            <a:r>
              <a:rPr lang="en-US" sz="2600" dirty="0" smtClean="0"/>
              <a:t>Quality Assurance – Performance and savings are guaranteed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95600" y="381000"/>
            <a:ext cx="5935663" cy="1143000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smtClean="0"/>
              <a:t>Benefits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19400" y="1371600"/>
            <a:ext cx="6096000" cy="5257800"/>
          </a:xfrm>
        </p:spPr>
        <p:txBody>
          <a:bodyPr/>
          <a:lstStyle/>
          <a:p>
            <a:pPr eaLnBrk="1" hangingPunct="1">
              <a:lnSpc>
                <a:spcPct val="75000"/>
              </a:lnSpc>
              <a:spcBef>
                <a:spcPct val="0"/>
              </a:spcBef>
            </a:pPr>
            <a:r>
              <a:rPr lang="en-US" sz="2600" dirty="0" smtClean="0"/>
              <a:t>Contractually guaranteed measured savings</a:t>
            </a:r>
            <a:br>
              <a:rPr lang="en-US" sz="2600" dirty="0" smtClean="0"/>
            </a:br>
            <a:endParaRPr lang="en-US" sz="2600" dirty="0" smtClean="0"/>
          </a:p>
          <a:p>
            <a:pPr eaLnBrk="1" hangingPunct="1">
              <a:lnSpc>
                <a:spcPct val="75000"/>
              </a:lnSpc>
              <a:spcBef>
                <a:spcPct val="0"/>
              </a:spcBef>
            </a:pPr>
            <a:r>
              <a:rPr lang="en-US" sz="2600" dirty="0" smtClean="0"/>
              <a:t>Integrated project analysis, design, and construction</a:t>
            </a:r>
            <a:br>
              <a:rPr lang="en-US" sz="2600" dirty="0" smtClean="0"/>
            </a:br>
            <a:endParaRPr lang="en-US" sz="2600" dirty="0" smtClean="0"/>
          </a:p>
          <a:p>
            <a:pPr eaLnBrk="1" hangingPunct="1">
              <a:lnSpc>
                <a:spcPct val="75000"/>
              </a:lnSpc>
              <a:spcBef>
                <a:spcPct val="0"/>
              </a:spcBef>
            </a:pPr>
            <a:r>
              <a:rPr lang="en-US" sz="2600" dirty="0" smtClean="0"/>
              <a:t>Long term monitoring of savings and performance</a:t>
            </a:r>
            <a:br>
              <a:rPr lang="en-US" sz="2600" dirty="0" smtClean="0"/>
            </a:br>
            <a:endParaRPr lang="en-US" sz="2600" dirty="0" smtClean="0"/>
          </a:p>
          <a:p>
            <a:pPr eaLnBrk="1" hangingPunct="1">
              <a:lnSpc>
                <a:spcPct val="75000"/>
              </a:lnSpc>
              <a:spcBef>
                <a:spcPct val="0"/>
              </a:spcBef>
            </a:pPr>
            <a:r>
              <a:rPr lang="en-US" sz="2600" dirty="0" smtClean="0"/>
              <a:t>Services and materials based upon quality and life cycle value, rather than on lowest first cost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304800"/>
            <a:ext cx="8229600" cy="1143000"/>
          </a:xfrm>
        </p:spPr>
        <p:txBody>
          <a:bodyPr/>
          <a:lstStyle/>
          <a:p>
            <a:r>
              <a:rPr lang="en-US" dirty="0" smtClean="0"/>
              <a:t>More Benefits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0" y="1305342"/>
            <a:ext cx="533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Infrastructure modernization – new more energy efficient systems and devices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Environmental stewardship – reduced Green House Gas emissions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Economic development – real jobs now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Long term reduction in operating costs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Improved working and learning environments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Elimination of Deferred Maintenance lists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Distribution Grid relief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Uptake of local utility incentive programs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Avoidance of generation requirements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Avoids emergency replacement of failing or near end of life equipment and systems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Improves attitudes and productivity of working and learning environment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6658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304800"/>
            <a:ext cx="8229600" cy="1143000"/>
          </a:xfrm>
        </p:spPr>
        <p:txBody>
          <a:bodyPr/>
          <a:lstStyle/>
          <a:p>
            <a:r>
              <a:rPr lang="en-US" dirty="0" smtClean="0"/>
              <a:t>Still More Benefits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819400" y="921660"/>
            <a:ext cx="60960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Inspires good stewardship at homes, in industry and in commercial businesses through public leadership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Engages private sector dollars to fulfill public sector needs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Can engage underutilized public staff personnel in oversight roles that may not have had other construction projects in economic downturn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Transforms the marketplace to think of life cycle value over lowest first cost to obtain long term efficiency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Eliminates ongoing repair of failing equipment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Lowers complaints and frustration that comes from failing systems and uncomfortable work spaces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Employs construction workers – one of the hardest hit industries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Affords existing maintenance staff an enhanced learning opportunity to be trained on newer technologies.</a:t>
            </a:r>
            <a:endParaRPr lang="en-US" sz="2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134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90800" y="381000"/>
            <a:ext cx="6248400" cy="685800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smtClean="0"/>
              <a:t>Measurement and Verification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1828800"/>
            <a:ext cx="6248400" cy="4525963"/>
          </a:xfrm>
        </p:spPr>
        <p:txBody>
          <a:bodyPr/>
          <a:lstStyle/>
          <a:p>
            <a:pPr eaLnBrk="1" hangingPunct="1"/>
            <a:r>
              <a:rPr lang="en-US" sz="2600" smtClean="0"/>
              <a:t>A. Retrofit Isolation: Key Parameter Measurement</a:t>
            </a:r>
            <a:br>
              <a:rPr lang="en-US" sz="2600" smtClean="0"/>
            </a:br>
            <a:endParaRPr lang="en-US" sz="2600" smtClean="0"/>
          </a:p>
          <a:p>
            <a:pPr eaLnBrk="1" hangingPunct="1"/>
            <a:r>
              <a:rPr lang="en-US" sz="2600" smtClean="0"/>
              <a:t>B. Retrofit Isolation: All Parameter Measurement</a:t>
            </a:r>
            <a:br>
              <a:rPr lang="en-US" sz="2600" smtClean="0"/>
            </a:br>
            <a:endParaRPr lang="en-US" sz="2600" smtClean="0"/>
          </a:p>
          <a:p>
            <a:pPr eaLnBrk="1" hangingPunct="1"/>
            <a:r>
              <a:rPr lang="en-US" sz="2600" smtClean="0"/>
              <a:t>C. Whole Facility</a:t>
            </a:r>
            <a:br>
              <a:rPr lang="en-US" sz="2600" smtClean="0"/>
            </a:br>
            <a:endParaRPr lang="en-US" sz="2600" smtClean="0"/>
          </a:p>
          <a:p>
            <a:pPr eaLnBrk="1" hangingPunct="1"/>
            <a:r>
              <a:rPr lang="en-US" sz="2600" smtClean="0"/>
              <a:t>D. Calibrated Simulation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19600" y="5708432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International Performance Measurement and Verification Protocol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95600" y="685800"/>
            <a:ext cx="6096000" cy="1143000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smtClean="0"/>
              <a:t>Questions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2200" y="1524000"/>
            <a:ext cx="6477000" cy="36877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/>
              <a:t>   For more information or assistance with your program or project, contact us at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info@energyservicescoalition.org</a:t>
            </a:r>
            <a:r>
              <a:rPr lang="en-US" dirty="0" smtClean="0"/>
              <a:t>	 </a:t>
            </a:r>
            <a:endParaRPr lang="en-US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2819400" y="304800"/>
            <a:ext cx="6096000" cy="914400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smtClean="0"/>
              <a:t>What is it?</a:t>
            </a:r>
            <a:r>
              <a:rPr lang="en-US" sz="4800" smtClean="0"/>
              <a:t> </a:t>
            </a:r>
          </a:p>
        </p:txBody>
      </p:sp>
      <p:sp>
        <p:nvSpPr>
          <p:cNvPr id="4099" name="Rectangle 1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tabLst>
                <a:tab pos="3657600" algn="l"/>
              </a:tabLst>
            </a:pP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4100" name="Rectangle 15"/>
          <p:cNvSpPr>
            <a:spLocks noChangeArrowheads="1"/>
          </p:cNvSpPr>
          <p:nvPr/>
        </p:nvSpPr>
        <p:spPr bwMode="auto">
          <a:xfrm>
            <a:off x="2362200" y="2057400"/>
            <a:ext cx="6400800" cy="460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3200"/>
              <a:t>   </a:t>
            </a:r>
            <a:r>
              <a:rPr lang="en-US" sz="2800"/>
              <a:t>“The use of guaranteed savings from the maintenance and operations budget (utilities) as capital to make needed upgrades and modernizations to your building environmental systems, financed over a specified period of time.”</a:t>
            </a:r>
          </a:p>
          <a:p>
            <a:pPr marL="342900" indent="-342900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</a:pPr>
            <a:endParaRPr lang="en-US" sz="280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800"/>
              <a:t>-United States Department of Energy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665413" y="2163763"/>
            <a:ext cx="6135687" cy="3581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A re-purposing of utility dollars to effect . . .</a:t>
            </a:r>
          </a:p>
          <a:p>
            <a:pPr lvl="1" eaLnBrk="1" hangingPunct="1"/>
            <a:endParaRPr lang="en-US" sz="3200" dirty="0" smtClean="0"/>
          </a:p>
          <a:p>
            <a:pPr lvl="1" eaLnBrk="1" hangingPunct="1"/>
            <a:r>
              <a:rPr lang="en-US" dirty="0" smtClean="0"/>
              <a:t>Infrastructure Modernization</a:t>
            </a:r>
          </a:p>
          <a:p>
            <a:pPr lvl="1" eaLnBrk="1" hangingPunct="1"/>
            <a:r>
              <a:rPr lang="en-US" dirty="0" smtClean="0"/>
              <a:t>Economic Development</a:t>
            </a:r>
          </a:p>
          <a:p>
            <a:pPr lvl="1" eaLnBrk="1" hangingPunct="1"/>
            <a:r>
              <a:rPr lang="en-US" dirty="0" smtClean="0"/>
              <a:t>Environmental Stewardship</a:t>
            </a:r>
          </a:p>
        </p:txBody>
      </p:sp>
      <p:sp>
        <p:nvSpPr>
          <p:cNvPr id="5123" name="Rectangle 6"/>
          <p:cNvSpPr>
            <a:spLocks noChangeArrowheads="1"/>
          </p:cNvSpPr>
          <p:nvPr/>
        </p:nvSpPr>
        <p:spPr bwMode="auto">
          <a:xfrm>
            <a:off x="2819400" y="76200"/>
            <a:ext cx="6096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3600" b="1">
                <a:solidFill>
                  <a:schemeClr val="tx2"/>
                </a:solidFill>
                <a:latin typeface="Times New Roman" pitchFamily="18" charset="0"/>
              </a:rPr>
              <a:t>Another Perspective</a:t>
            </a:r>
            <a:r>
              <a:rPr lang="en-US" sz="4400" b="1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 bwMode="auto">
          <a:xfrm>
            <a:off x="2743200" y="274638"/>
            <a:ext cx="64008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Benefits of Guaranteed Energy Savings Performance Contracting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286000" y="2286000"/>
            <a:ext cx="6858000" cy="4068763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Long Term Reduction in Operating Costs</a:t>
            </a:r>
          </a:p>
          <a:p>
            <a:pPr eaLnBrk="1" hangingPunct="1">
              <a:defRPr/>
            </a:pPr>
            <a:r>
              <a:rPr lang="en-US" sz="2400" dirty="0" smtClean="0"/>
              <a:t>Improved Learning and Working Environments</a:t>
            </a:r>
          </a:p>
          <a:p>
            <a:pPr eaLnBrk="1" hangingPunct="1">
              <a:defRPr/>
            </a:pPr>
            <a:r>
              <a:rPr lang="en-US" sz="2400" dirty="0" smtClean="0"/>
              <a:t>Elimination of Deferred Maintenance Lists</a:t>
            </a:r>
          </a:p>
          <a:p>
            <a:pPr eaLnBrk="1" hangingPunct="1">
              <a:defRPr/>
            </a:pPr>
            <a:r>
              <a:rPr lang="en-US" sz="2400" dirty="0" smtClean="0"/>
              <a:t>Reducing Capital Needs</a:t>
            </a:r>
          </a:p>
          <a:p>
            <a:pPr eaLnBrk="1" hangingPunct="1">
              <a:defRPr/>
            </a:pPr>
            <a:r>
              <a:rPr lang="en-US" sz="2400" dirty="0" smtClean="0"/>
              <a:t>Creates local construction job opportunities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5"/>
          <p:cNvGrpSpPr>
            <a:grpSpLocks/>
          </p:cNvGrpSpPr>
          <p:nvPr/>
        </p:nvGrpSpPr>
        <p:grpSpPr bwMode="auto">
          <a:xfrm>
            <a:off x="2590800" y="1524000"/>
            <a:ext cx="6248400" cy="4646613"/>
            <a:chOff x="1033" y="960"/>
            <a:chExt cx="4103" cy="2927"/>
          </a:xfrm>
        </p:grpSpPr>
        <p:sp>
          <p:nvSpPr>
            <p:cNvPr id="7172" name="Rectangle 3"/>
            <p:cNvSpPr>
              <a:spLocks noChangeArrowheads="1"/>
            </p:cNvSpPr>
            <p:nvPr/>
          </p:nvSpPr>
          <p:spPr bwMode="auto">
            <a:xfrm>
              <a:off x="1495" y="1008"/>
              <a:ext cx="1802" cy="8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3" name="Rectangle 5"/>
            <p:cNvSpPr>
              <a:spLocks noChangeArrowheads="1"/>
            </p:cNvSpPr>
            <p:nvPr/>
          </p:nvSpPr>
          <p:spPr bwMode="auto">
            <a:xfrm>
              <a:off x="3594" y="2118"/>
              <a:ext cx="1541" cy="4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3595" y="2969"/>
              <a:ext cx="1541" cy="4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5" name="Line 7"/>
            <p:cNvSpPr>
              <a:spLocks noChangeShapeType="1"/>
            </p:cNvSpPr>
            <p:nvPr/>
          </p:nvSpPr>
          <p:spPr bwMode="auto">
            <a:xfrm flipH="1">
              <a:off x="2241" y="182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6" name="Line 8"/>
            <p:cNvSpPr>
              <a:spLocks noChangeShapeType="1"/>
            </p:cNvSpPr>
            <p:nvPr/>
          </p:nvSpPr>
          <p:spPr bwMode="auto">
            <a:xfrm>
              <a:off x="3060" y="2371"/>
              <a:ext cx="51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" name="Line 9"/>
            <p:cNvSpPr>
              <a:spLocks noChangeShapeType="1"/>
            </p:cNvSpPr>
            <p:nvPr/>
          </p:nvSpPr>
          <p:spPr bwMode="auto">
            <a:xfrm>
              <a:off x="4350" y="2605"/>
              <a:ext cx="0" cy="3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8" name="Line 10"/>
            <p:cNvSpPr>
              <a:spLocks noChangeShapeType="1"/>
            </p:cNvSpPr>
            <p:nvPr/>
          </p:nvSpPr>
          <p:spPr bwMode="auto">
            <a:xfrm flipH="1">
              <a:off x="1057" y="3245"/>
              <a:ext cx="251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9" name="Line 12"/>
            <p:cNvSpPr>
              <a:spLocks noChangeShapeType="1"/>
            </p:cNvSpPr>
            <p:nvPr/>
          </p:nvSpPr>
          <p:spPr bwMode="auto">
            <a:xfrm>
              <a:off x="1033" y="1440"/>
              <a:ext cx="43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Text Box 13"/>
            <p:cNvSpPr txBox="1">
              <a:spLocks noChangeArrowheads="1"/>
            </p:cNvSpPr>
            <p:nvPr/>
          </p:nvSpPr>
          <p:spPr bwMode="auto">
            <a:xfrm>
              <a:off x="2145" y="1104"/>
              <a:ext cx="923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600"/>
                <a:t>Client</a:t>
              </a:r>
            </a:p>
          </p:txBody>
        </p:sp>
        <p:sp>
          <p:nvSpPr>
            <p:cNvPr id="7181" name="Text Box 14"/>
            <p:cNvSpPr txBox="1">
              <a:spLocks noChangeArrowheads="1"/>
            </p:cNvSpPr>
            <p:nvPr/>
          </p:nvSpPr>
          <p:spPr bwMode="auto">
            <a:xfrm>
              <a:off x="1568" y="2247"/>
              <a:ext cx="14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/>
                <a:t>Finance</a:t>
              </a:r>
            </a:p>
          </p:txBody>
        </p:sp>
        <p:sp>
          <p:nvSpPr>
            <p:cNvPr id="7182" name="Text Box 15"/>
            <p:cNvSpPr txBox="1">
              <a:spLocks noChangeArrowheads="1"/>
            </p:cNvSpPr>
            <p:nvPr/>
          </p:nvSpPr>
          <p:spPr bwMode="auto">
            <a:xfrm>
              <a:off x="3669" y="2310"/>
              <a:ext cx="1403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55000"/>
                </a:lnSpc>
                <a:spcBef>
                  <a:spcPct val="50000"/>
                </a:spcBef>
              </a:pPr>
              <a:r>
                <a:rPr lang="en-US"/>
                <a:t>ESPC Project</a:t>
              </a:r>
            </a:p>
          </p:txBody>
        </p:sp>
        <p:sp>
          <p:nvSpPr>
            <p:cNvPr id="7183" name="Text Box 17"/>
            <p:cNvSpPr txBox="1">
              <a:spLocks noChangeArrowheads="1"/>
            </p:cNvSpPr>
            <p:nvPr/>
          </p:nvSpPr>
          <p:spPr bwMode="auto">
            <a:xfrm>
              <a:off x="2277" y="1887"/>
              <a:ext cx="1217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000"/>
                <a:t>Finance Repayment</a:t>
              </a:r>
            </a:p>
          </p:txBody>
        </p:sp>
        <p:pic>
          <p:nvPicPr>
            <p:cNvPr id="7184" name="Picture 20" descr="MCj04396000000[1]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7" y="1515"/>
              <a:ext cx="43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185" name="Group 24"/>
            <p:cNvGrpSpPr>
              <a:grpSpLocks/>
            </p:cNvGrpSpPr>
            <p:nvPr/>
          </p:nvGrpSpPr>
          <p:grpSpPr bwMode="auto">
            <a:xfrm>
              <a:off x="1041" y="960"/>
              <a:ext cx="4023" cy="2927"/>
              <a:chOff x="1041" y="960"/>
              <a:chExt cx="4023" cy="2927"/>
            </a:xfrm>
          </p:grpSpPr>
          <p:pic>
            <p:nvPicPr>
              <p:cNvPr id="7187" name="Picture 2" descr="before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21" y="960"/>
                <a:ext cx="1020" cy="10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188" name="Rectangle 4"/>
              <p:cNvSpPr>
                <a:spLocks noChangeArrowheads="1"/>
              </p:cNvSpPr>
              <p:nvPr/>
            </p:nvSpPr>
            <p:spPr bwMode="auto">
              <a:xfrm>
                <a:off x="1510" y="2119"/>
                <a:ext cx="1541" cy="4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Finance</a:t>
                </a:r>
              </a:p>
            </p:txBody>
          </p:sp>
          <p:sp>
            <p:nvSpPr>
              <p:cNvPr id="7189" name="Line 11"/>
              <p:cNvSpPr>
                <a:spLocks noChangeShapeType="1"/>
              </p:cNvSpPr>
              <p:nvPr/>
            </p:nvSpPr>
            <p:spPr bwMode="auto">
              <a:xfrm flipH="1" flipV="1">
                <a:off x="1041" y="1440"/>
                <a:ext cx="16" cy="180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0" name="Text Box 16"/>
              <p:cNvSpPr txBox="1">
                <a:spLocks noChangeArrowheads="1"/>
              </p:cNvSpPr>
              <p:nvPr/>
            </p:nvSpPr>
            <p:spPr bwMode="auto">
              <a:xfrm>
                <a:off x="3612" y="2996"/>
                <a:ext cx="1452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/>
                  <a:t>Savings from Improvements</a:t>
                </a:r>
              </a:p>
            </p:txBody>
          </p:sp>
          <p:pic>
            <p:nvPicPr>
              <p:cNvPr id="7191" name="Picture 18" descr="after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54" y="2840"/>
                <a:ext cx="1123" cy="10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192" name="Text Box 21"/>
              <p:cNvSpPr txBox="1">
                <a:spLocks noChangeArrowheads="1"/>
              </p:cNvSpPr>
              <p:nvPr/>
            </p:nvSpPr>
            <p:spPr bwMode="auto">
              <a:xfrm>
                <a:off x="1761" y="1344"/>
                <a:ext cx="528" cy="1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50000"/>
                  </a:lnSpc>
                  <a:spcBef>
                    <a:spcPct val="50000"/>
                  </a:spcBef>
                </a:pPr>
                <a:r>
                  <a:rPr lang="en-US" sz="900"/>
                  <a:t>Excess</a:t>
                </a:r>
              </a:p>
              <a:p>
                <a:pPr eaLnBrk="1" hangingPunct="1">
                  <a:lnSpc>
                    <a:spcPct val="50000"/>
                  </a:lnSpc>
                  <a:spcBef>
                    <a:spcPct val="50000"/>
                  </a:spcBef>
                </a:pPr>
                <a:r>
                  <a:rPr lang="en-US" sz="900"/>
                  <a:t>Savings</a:t>
                </a:r>
              </a:p>
            </p:txBody>
          </p:sp>
        </p:grpSp>
        <p:sp>
          <p:nvSpPr>
            <p:cNvPr id="7186" name="Text Box 22"/>
            <p:cNvSpPr txBox="1">
              <a:spLocks noChangeArrowheads="1"/>
            </p:cNvSpPr>
            <p:nvPr/>
          </p:nvSpPr>
          <p:spPr bwMode="auto">
            <a:xfrm>
              <a:off x="1953" y="1536"/>
              <a:ext cx="14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sz="1200"/>
                <a:t>Utility and </a:t>
              </a:r>
            </a:p>
            <a:p>
              <a:pPr algn="ctr" eaLnBrk="1" hangingPunct="1"/>
              <a:r>
                <a:rPr lang="en-US" sz="1200"/>
                <a:t>operations budget</a:t>
              </a:r>
            </a:p>
          </p:txBody>
        </p:sp>
      </p:grpSp>
      <p:sp>
        <p:nvSpPr>
          <p:cNvPr id="7171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2819400" y="76200"/>
            <a:ext cx="60960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smtClean="0"/>
              <a:t>How Does The Money Flow?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0" y="533400"/>
            <a:ext cx="6096000" cy="1143000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smtClean="0"/>
              <a:t>Results</a:t>
            </a:r>
          </a:p>
        </p:txBody>
      </p:sp>
      <p:pic>
        <p:nvPicPr>
          <p:cNvPr id="8195" name="Picture 3" descr="Pages from ipmvp_vol_i__2007_english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219200"/>
            <a:ext cx="6400800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048000" y="685800"/>
            <a:ext cx="5562600" cy="68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smtClean="0"/>
              <a:t>To Do What? </a:t>
            </a:r>
          </a:p>
        </p:txBody>
      </p:sp>
      <p:graphicFrame>
        <p:nvGraphicFramePr>
          <p:cNvPr id="9219" name="Object 6"/>
          <p:cNvGraphicFramePr>
            <a:graphicFrameLocks noGrp="1" noChangeAspect="1"/>
          </p:cNvGraphicFramePr>
          <p:nvPr>
            <p:ph idx="1"/>
          </p:nvPr>
        </p:nvGraphicFramePr>
        <p:xfrm>
          <a:off x="1905000" y="1970088"/>
          <a:ext cx="7239000" cy="488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0" name="Chart" r:id="rId3" imgW="7096125" imgH="4791075" progId="Excel.Chart.8">
                  <p:embed/>
                </p:oleObj>
              </mc:Choice>
              <mc:Fallback>
                <p:oleObj name="Chart" r:id="rId3" imgW="7096125" imgH="4791075" progId="Excel.Char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970088"/>
                        <a:ext cx="7239000" cy="4887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 bwMode="auto">
          <a:xfrm>
            <a:off x="2971800" y="274638"/>
            <a:ext cx="57150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Applications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sz="2400" smtClean="0"/>
              <a:t>Buildings</a:t>
            </a:r>
          </a:p>
          <a:p>
            <a:pPr lvl="1" eaLnBrk="1" hangingPunct="1"/>
            <a:r>
              <a:rPr lang="en-US" sz="2400" smtClean="0"/>
              <a:t>Transportation</a:t>
            </a:r>
          </a:p>
          <a:p>
            <a:pPr lvl="1" eaLnBrk="1" hangingPunct="1"/>
            <a:r>
              <a:rPr lang="en-US" sz="2400" smtClean="0"/>
              <a:t>Water purification facilities</a:t>
            </a:r>
          </a:p>
          <a:p>
            <a:pPr lvl="1" eaLnBrk="1" hangingPunct="1"/>
            <a:r>
              <a:rPr lang="en-US" sz="2400" smtClean="0"/>
              <a:t>Water sewage facilities</a:t>
            </a:r>
          </a:p>
          <a:p>
            <a:pPr lvl="1" eaLnBrk="1" hangingPunct="1"/>
            <a:r>
              <a:rPr lang="en-US" sz="2400" smtClean="0"/>
              <a:t>Waste utilization</a:t>
            </a:r>
          </a:p>
          <a:p>
            <a:pPr lvl="1" eaLnBrk="1" hangingPunct="1"/>
            <a:r>
              <a:rPr lang="en-US" sz="2400" smtClean="0"/>
              <a:t>Solar and wind applications</a:t>
            </a:r>
          </a:p>
          <a:p>
            <a:pPr lvl="1" eaLnBrk="1" hangingPunct="1"/>
            <a:endParaRPr lang="en-US" sz="2400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62"/>
          <p:cNvGrpSpPr>
            <a:grpSpLocks/>
          </p:cNvGrpSpPr>
          <p:nvPr/>
        </p:nvGrpSpPr>
        <p:grpSpPr bwMode="auto">
          <a:xfrm>
            <a:off x="1912938" y="1866900"/>
            <a:ext cx="7256462" cy="4608513"/>
            <a:chOff x="274" y="859"/>
            <a:chExt cx="5502" cy="3432"/>
          </a:xfrm>
        </p:grpSpPr>
        <p:grpSp>
          <p:nvGrpSpPr>
            <p:cNvPr id="11268" name="Group 61"/>
            <p:cNvGrpSpPr>
              <a:grpSpLocks/>
            </p:cNvGrpSpPr>
            <p:nvPr/>
          </p:nvGrpSpPr>
          <p:grpSpPr bwMode="auto">
            <a:xfrm>
              <a:off x="274" y="859"/>
              <a:ext cx="5502" cy="3205"/>
              <a:chOff x="274" y="859"/>
              <a:chExt cx="5502" cy="3205"/>
            </a:xfrm>
          </p:grpSpPr>
          <p:grpSp>
            <p:nvGrpSpPr>
              <p:cNvPr id="11279" name="Group 60"/>
              <p:cNvGrpSpPr>
                <a:grpSpLocks/>
              </p:cNvGrpSpPr>
              <p:nvPr/>
            </p:nvGrpSpPr>
            <p:grpSpPr bwMode="auto">
              <a:xfrm>
                <a:off x="274" y="859"/>
                <a:ext cx="4980" cy="3205"/>
                <a:chOff x="274" y="859"/>
                <a:chExt cx="4980" cy="3205"/>
              </a:xfrm>
            </p:grpSpPr>
            <p:sp>
              <p:nvSpPr>
                <p:cNvPr id="11301" name="Arc 4"/>
                <p:cNvSpPr>
                  <a:spLocks/>
                </p:cNvSpPr>
                <p:nvPr/>
              </p:nvSpPr>
              <p:spPr bwMode="auto">
                <a:xfrm>
                  <a:off x="2452" y="859"/>
                  <a:ext cx="2802" cy="2615"/>
                </a:xfrm>
                <a:custGeom>
                  <a:avLst/>
                  <a:gdLst>
                    <a:gd name="T0" fmla="*/ 0 w 27285"/>
                    <a:gd name="T1" fmla="*/ 57 h 35205"/>
                    <a:gd name="T2" fmla="*/ 2307 w 27285"/>
                    <a:gd name="T3" fmla="*/ 2615 h 35205"/>
                    <a:gd name="T4" fmla="*/ 584 w 27285"/>
                    <a:gd name="T5" fmla="*/ 1604 h 35205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7285" h="35205" fill="none" extrusionOk="0">
                      <a:moveTo>
                        <a:pt x="-1" y="761"/>
                      </a:moveTo>
                      <a:cubicBezTo>
                        <a:pt x="1852" y="256"/>
                        <a:pt x="3764" y="-1"/>
                        <a:pt x="5685" y="0"/>
                      </a:cubicBezTo>
                      <a:cubicBezTo>
                        <a:pt x="17614" y="0"/>
                        <a:pt x="27285" y="9670"/>
                        <a:pt x="27285" y="21600"/>
                      </a:cubicBezTo>
                      <a:cubicBezTo>
                        <a:pt x="27285" y="26553"/>
                        <a:pt x="25582" y="31357"/>
                        <a:pt x="22461" y="35204"/>
                      </a:cubicBezTo>
                    </a:path>
                    <a:path w="27285" h="35205" stroke="0" extrusionOk="0">
                      <a:moveTo>
                        <a:pt x="-1" y="761"/>
                      </a:moveTo>
                      <a:cubicBezTo>
                        <a:pt x="1852" y="256"/>
                        <a:pt x="3764" y="-1"/>
                        <a:pt x="5685" y="0"/>
                      </a:cubicBezTo>
                      <a:cubicBezTo>
                        <a:pt x="17614" y="0"/>
                        <a:pt x="27285" y="9670"/>
                        <a:pt x="27285" y="21600"/>
                      </a:cubicBezTo>
                      <a:cubicBezTo>
                        <a:pt x="27285" y="26553"/>
                        <a:pt x="25582" y="31357"/>
                        <a:pt x="22461" y="35204"/>
                      </a:cubicBezTo>
                      <a:lnTo>
                        <a:pt x="5685" y="21600"/>
                      </a:lnTo>
                      <a:lnTo>
                        <a:pt x="-1" y="761"/>
                      </a:lnTo>
                      <a:close/>
                    </a:path>
                  </a:pathLst>
                </a:custGeom>
                <a:solidFill>
                  <a:srgbClr val="CC66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02" name="Arc 5"/>
                <p:cNvSpPr>
                  <a:spLocks/>
                </p:cNvSpPr>
                <p:nvPr/>
              </p:nvSpPr>
              <p:spPr bwMode="auto">
                <a:xfrm flipH="1">
                  <a:off x="841" y="915"/>
                  <a:ext cx="2196" cy="2635"/>
                </a:xfrm>
                <a:custGeom>
                  <a:avLst/>
                  <a:gdLst>
                    <a:gd name="T0" fmla="*/ 571 w 21600"/>
                    <a:gd name="T1" fmla="*/ 0 h 35477"/>
                    <a:gd name="T2" fmla="*/ 1617 w 21600"/>
                    <a:gd name="T3" fmla="*/ 2635 h 35477"/>
                    <a:gd name="T4" fmla="*/ 0 w 21600"/>
                    <a:gd name="T5" fmla="*/ 1549 h 3547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35477" fill="none" extrusionOk="0">
                      <a:moveTo>
                        <a:pt x="5615" y="-1"/>
                      </a:moveTo>
                      <a:cubicBezTo>
                        <a:pt x="15046" y="2538"/>
                        <a:pt x="21600" y="11090"/>
                        <a:pt x="21600" y="20857"/>
                      </a:cubicBezTo>
                      <a:cubicBezTo>
                        <a:pt x="21600" y="26272"/>
                        <a:pt x="19565" y="31490"/>
                        <a:pt x="15900" y="35477"/>
                      </a:cubicBezTo>
                    </a:path>
                    <a:path w="21600" h="35477" stroke="0" extrusionOk="0">
                      <a:moveTo>
                        <a:pt x="5615" y="-1"/>
                      </a:moveTo>
                      <a:cubicBezTo>
                        <a:pt x="15046" y="2538"/>
                        <a:pt x="21600" y="11090"/>
                        <a:pt x="21600" y="20857"/>
                      </a:cubicBezTo>
                      <a:cubicBezTo>
                        <a:pt x="21600" y="26272"/>
                        <a:pt x="19565" y="31490"/>
                        <a:pt x="15900" y="35477"/>
                      </a:cubicBezTo>
                      <a:lnTo>
                        <a:pt x="0" y="20857"/>
                      </a:lnTo>
                      <a:lnTo>
                        <a:pt x="5615" y="-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03" name="Arc 6"/>
                <p:cNvSpPr>
                  <a:spLocks/>
                </p:cNvSpPr>
                <p:nvPr/>
              </p:nvSpPr>
              <p:spPr bwMode="auto">
                <a:xfrm flipV="1">
                  <a:off x="1401" y="2458"/>
                  <a:ext cx="3372" cy="1604"/>
                </a:xfrm>
                <a:custGeom>
                  <a:avLst/>
                  <a:gdLst>
                    <a:gd name="T0" fmla="*/ 0 w 32842"/>
                    <a:gd name="T1" fmla="*/ 521 h 21600"/>
                    <a:gd name="T2" fmla="*/ 3372 w 32842"/>
                    <a:gd name="T3" fmla="*/ 606 h 21600"/>
                    <a:gd name="T4" fmla="*/ 1635 w 32842"/>
                    <a:gd name="T5" fmla="*/ 1604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2842" h="21600" fill="none" extrusionOk="0">
                      <a:moveTo>
                        <a:pt x="-1" y="7010"/>
                      </a:moveTo>
                      <a:cubicBezTo>
                        <a:pt x="4091" y="2543"/>
                        <a:pt x="9870" y="-1"/>
                        <a:pt x="15928" y="0"/>
                      </a:cubicBezTo>
                      <a:cubicBezTo>
                        <a:pt x="22516" y="0"/>
                        <a:pt x="28744" y="3006"/>
                        <a:pt x="32842" y="8165"/>
                      </a:cubicBezTo>
                    </a:path>
                    <a:path w="32842" h="21600" stroke="0" extrusionOk="0">
                      <a:moveTo>
                        <a:pt x="-1" y="7010"/>
                      </a:moveTo>
                      <a:cubicBezTo>
                        <a:pt x="4091" y="2543"/>
                        <a:pt x="9870" y="-1"/>
                        <a:pt x="15928" y="0"/>
                      </a:cubicBezTo>
                      <a:cubicBezTo>
                        <a:pt x="22516" y="0"/>
                        <a:pt x="28744" y="3006"/>
                        <a:pt x="32842" y="8165"/>
                      </a:cubicBezTo>
                      <a:lnTo>
                        <a:pt x="15928" y="21600"/>
                      </a:lnTo>
                      <a:lnTo>
                        <a:pt x="-1" y="7010"/>
                      </a:lnTo>
                      <a:close/>
                    </a:path>
                  </a:pathLst>
                </a:custGeom>
                <a:solidFill>
                  <a:srgbClr val="3366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04" name="Oval 7"/>
                <p:cNvSpPr>
                  <a:spLocks noChangeArrowheads="1"/>
                </p:cNvSpPr>
                <p:nvPr/>
              </p:nvSpPr>
              <p:spPr bwMode="auto">
                <a:xfrm>
                  <a:off x="850" y="865"/>
                  <a:ext cx="4402" cy="3199"/>
                </a:xfrm>
                <a:prstGeom prst="ellips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1305" name="Group 8"/>
                <p:cNvGrpSpPr>
                  <a:grpSpLocks/>
                </p:cNvGrpSpPr>
                <p:nvPr/>
              </p:nvGrpSpPr>
              <p:grpSpPr bwMode="auto">
                <a:xfrm>
                  <a:off x="1848" y="1755"/>
                  <a:ext cx="2454" cy="1371"/>
                  <a:chOff x="1848" y="1755"/>
                  <a:chExt cx="2454" cy="1371"/>
                </a:xfrm>
              </p:grpSpPr>
              <p:sp>
                <p:nvSpPr>
                  <p:cNvPr id="11316" name="Oval 9"/>
                  <p:cNvSpPr>
                    <a:spLocks noChangeArrowheads="1"/>
                  </p:cNvSpPr>
                  <p:nvPr/>
                </p:nvSpPr>
                <p:spPr bwMode="auto">
                  <a:xfrm>
                    <a:off x="1977" y="1833"/>
                    <a:ext cx="2178" cy="1202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1317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1848" y="1755"/>
                    <a:ext cx="2454" cy="1371"/>
                    <a:chOff x="1239" y="1740"/>
                    <a:chExt cx="3200" cy="1690"/>
                  </a:xfrm>
                </p:grpSpPr>
                <p:sp>
                  <p:nvSpPr>
                    <p:cNvPr id="11320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239" y="2418"/>
                      <a:ext cx="1219" cy="935"/>
                    </a:xfrm>
                    <a:custGeom>
                      <a:avLst/>
                      <a:gdLst>
                        <a:gd name="T0" fmla="*/ 1128 w 1219"/>
                        <a:gd name="T1" fmla="*/ 935 h 1868"/>
                        <a:gd name="T2" fmla="*/ 1193 w 1219"/>
                        <a:gd name="T3" fmla="*/ 805 h 1868"/>
                        <a:gd name="T4" fmla="*/ 1154 w 1219"/>
                        <a:gd name="T5" fmla="*/ 798 h 1868"/>
                        <a:gd name="T6" fmla="*/ 1105 w 1219"/>
                        <a:gd name="T7" fmla="*/ 788 h 1868"/>
                        <a:gd name="T8" fmla="*/ 1064 w 1219"/>
                        <a:gd name="T9" fmla="*/ 778 h 1868"/>
                        <a:gd name="T10" fmla="*/ 1020 w 1219"/>
                        <a:gd name="T11" fmla="*/ 768 h 1868"/>
                        <a:gd name="T12" fmla="*/ 977 w 1219"/>
                        <a:gd name="T13" fmla="*/ 756 h 1868"/>
                        <a:gd name="T14" fmla="*/ 936 w 1219"/>
                        <a:gd name="T15" fmla="*/ 742 h 1868"/>
                        <a:gd name="T16" fmla="*/ 904 w 1219"/>
                        <a:gd name="T17" fmla="*/ 731 h 1868"/>
                        <a:gd name="T18" fmla="*/ 866 w 1219"/>
                        <a:gd name="T19" fmla="*/ 717 h 1868"/>
                        <a:gd name="T20" fmla="*/ 828 w 1219"/>
                        <a:gd name="T21" fmla="*/ 702 h 1868"/>
                        <a:gd name="T22" fmla="*/ 800 w 1219"/>
                        <a:gd name="T23" fmla="*/ 691 h 1868"/>
                        <a:gd name="T24" fmla="*/ 759 w 1219"/>
                        <a:gd name="T25" fmla="*/ 672 h 1868"/>
                        <a:gd name="T26" fmla="*/ 711 w 1219"/>
                        <a:gd name="T27" fmla="*/ 650 h 1868"/>
                        <a:gd name="T28" fmla="*/ 664 w 1219"/>
                        <a:gd name="T29" fmla="*/ 625 h 1868"/>
                        <a:gd name="T30" fmla="*/ 623 w 1219"/>
                        <a:gd name="T31" fmla="*/ 599 h 1868"/>
                        <a:gd name="T32" fmla="*/ 585 w 1219"/>
                        <a:gd name="T33" fmla="*/ 573 h 1868"/>
                        <a:gd name="T34" fmla="*/ 543 w 1219"/>
                        <a:gd name="T35" fmla="*/ 542 h 1868"/>
                        <a:gd name="T36" fmla="*/ 505 w 1219"/>
                        <a:gd name="T37" fmla="*/ 510 h 1868"/>
                        <a:gd name="T38" fmla="*/ 470 w 1219"/>
                        <a:gd name="T39" fmla="*/ 475 h 1868"/>
                        <a:gd name="T40" fmla="*/ 441 w 1219"/>
                        <a:gd name="T41" fmla="*/ 443 h 1868"/>
                        <a:gd name="T42" fmla="*/ 416 w 1219"/>
                        <a:gd name="T43" fmla="*/ 412 h 1868"/>
                        <a:gd name="T44" fmla="*/ 395 w 1219"/>
                        <a:gd name="T45" fmla="*/ 379 h 1868"/>
                        <a:gd name="T46" fmla="*/ 375 w 1219"/>
                        <a:gd name="T47" fmla="*/ 346 h 1868"/>
                        <a:gd name="T48" fmla="*/ 357 w 1219"/>
                        <a:gd name="T49" fmla="*/ 309 h 1868"/>
                        <a:gd name="T50" fmla="*/ 343 w 1219"/>
                        <a:gd name="T51" fmla="*/ 271 h 1868"/>
                        <a:gd name="T52" fmla="*/ 334 w 1219"/>
                        <a:gd name="T53" fmla="*/ 233 h 1868"/>
                        <a:gd name="T54" fmla="*/ 330 w 1219"/>
                        <a:gd name="T55" fmla="*/ 192 h 1868"/>
                        <a:gd name="T56" fmla="*/ 330 w 1219"/>
                        <a:gd name="T57" fmla="*/ 152 h 1868"/>
                        <a:gd name="T58" fmla="*/ 216 w 1219"/>
                        <a:gd name="T59" fmla="*/ 0 h 1868"/>
                        <a:gd name="T60" fmla="*/ 82 w 1219"/>
                        <a:gd name="T61" fmla="*/ 152 h 1868"/>
                        <a:gd name="T62" fmla="*/ 83 w 1219"/>
                        <a:gd name="T63" fmla="*/ 199 h 1868"/>
                        <a:gd name="T64" fmla="*/ 89 w 1219"/>
                        <a:gd name="T65" fmla="*/ 241 h 1868"/>
                        <a:gd name="T66" fmla="*/ 97 w 1219"/>
                        <a:gd name="T67" fmla="*/ 280 h 1868"/>
                        <a:gd name="T68" fmla="*/ 109 w 1219"/>
                        <a:gd name="T69" fmla="*/ 318 h 1868"/>
                        <a:gd name="T70" fmla="*/ 122 w 1219"/>
                        <a:gd name="T71" fmla="*/ 353 h 1868"/>
                        <a:gd name="T72" fmla="*/ 142 w 1219"/>
                        <a:gd name="T73" fmla="*/ 395 h 1868"/>
                        <a:gd name="T74" fmla="*/ 163 w 1219"/>
                        <a:gd name="T75" fmla="*/ 429 h 1868"/>
                        <a:gd name="T76" fmla="*/ 191 w 1219"/>
                        <a:gd name="T77" fmla="*/ 469 h 1868"/>
                        <a:gd name="T78" fmla="*/ 218 w 1219"/>
                        <a:gd name="T79" fmla="*/ 503 h 1868"/>
                        <a:gd name="T80" fmla="*/ 252 w 1219"/>
                        <a:gd name="T81" fmla="*/ 540 h 1868"/>
                        <a:gd name="T82" fmla="*/ 286 w 1219"/>
                        <a:gd name="T83" fmla="*/ 573 h 1868"/>
                        <a:gd name="T84" fmla="*/ 321 w 1219"/>
                        <a:gd name="T85" fmla="*/ 604 h 1868"/>
                        <a:gd name="T86" fmla="*/ 360 w 1219"/>
                        <a:gd name="T87" fmla="*/ 636 h 1868"/>
                        <a:gd name="T88" fmla="*/ 404 w 1219"/>
                        <a:gd name="T89" fmla="*/ 667 h 1868"/>
                        <a:gd name="T90" fmla="*/ 448 w 1219"/>
                        <a:gd name="T91" fmla="*/ 695 h 1868"/>
                        <a:gd name="T92" fmla="*/ 488 w 1219"/>
                        <a:gd name="T93" fmla="*/ 719 h 1868"/>
                        <a:gd name="T94" fmla="*/ 541 w 1219"/>
                        <a:gd name="T95" fmla="*/ 747 h 1868"/>
                        <a:gd name="T96" fmla="*/ 588 w 1219"/>
                        <a:gd name="T97" fmla="*/ 770 h 1868"/>
                        <a:gd name="T98" fmla="*/ 641 w 1219"/>
                        <a:gd name="T99" fmla="*/ 794 h 1868"/>
                        <a:gd name="T100" fmla="*/ 694 w 1219"/>
                        <a:gd name="T101" fmla="*/ 816 h 1868"/>
                        <a:gd name="T102" fmla="*/ 747 w 1219"/>
                        <a:gd name="T103" fmla="*/ 837 h 1868"/>
                        <a:gd name="T104" fmla="*/ 789 w 1219"/>
                        <a:gd name="T105" fmla="*/ 851 h 1868"/>
                        <a:gd name="T106" fmla="*/ 818 w 1219"/>
                        <a:gd name="T107" fmla="*/ 863 h 1868"/>
                        <a:gd name="T108" fmla="*/ 847 w 1219"/>
                        <a:gd name="T109" fmla="*/ 871 h 1868"/>
                        <a:gd name="T110" fmla="*/ 883 w 1219"/>
                        <a:gd name="T111" fmla="*/ 880 h 1868"/>
                        <a:gd name="T112" fmla="*/ 913 w 1219"/>
                        <a:gd name="T113" fmla="*/ 889 h 1868"/>
                        <a:gd name="T114" fmla="*/ 948 w 1219"/>
                        <a:gd name="T115" fmla="*/ 898 h 1868"/>
                        <a:gd name="T116" fmla="*/ 986 w 1219"/>
                        <a:gd name="T117" fmla="*/ 908 h 1868"/>
                        <a:gd name="T118" fmla="*/ 1017 w 1219"/>
                        <a:gd name="T119" fmla="*/ 915 h 1868"/>
                        <a:gd name="T120" fmla="*/ 1054 w 1219"/>
                        <a:gd name="T121" fmla="*/ 923 h 1868"/>
                        <a:gd name="T122" fmla="*/ 1085 w 1219"/>
                        <a:gd name="T123" fmla="*/ 928 h 1868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</a:gdLst>
                      <a:ahLst/>
                      <a:cxnLst>
                        <a:cxn ang="T124">
                          <a:pos x="T0" y="T1"/>
                        </a:cxn>
                        <a:cxn ang="T125">
                          <a:pos x="T2" y="T3"/>
                        </a:cxn>
                        <a:cxn ang="T126">
                          <a:pos x="T4" y="T5"/>
                        </a:cxn>
                        <a:cxn ang="T127">
                          <a:pos x="T6" y="T7"/>
                        </a:cxn>
                        <a:cxn ang="T128">
                          <a:pos x="T8" y="T9"/>
                        </a:cxn>
                        <a:cxn ang="T129">
                          <a:pos x="T10" y="T11"/>
                        </a:cxn>
                        <a:cxn ang="T130">
                          <a:pos x="T12" y="T13"/>
                        </a:cxn>
                        <a:cxn ang="T131">
                          <a:pos x="T14" y="T15"/>
                        </a:cxn>
                        <a:cxn ang="T132">
                          <a:pos x="T16" y="T17"/>
                        </a:cxn>
                        <a:cxn ang="T133">
                          <a:pos x="T18" y="T19"/>
                        </a:cxn>
                        <a:cxn ang="T134">
                          <a:pos x="T20" y="T21"/>
                        </a:cxn>
                        <a:cxn ang="T135">
                          <a:pos x="T22" y="T23"/>
                        </a:cxn>
                        <a:cxn ang="T136">
                          <a:pos x="T24" y="T25"/>
                        </a:cxn>
                        <a:cxn ang="T137">
                          <a:pos x="T26" y="T27"/>
                        </a:cxn>
                        <a:cxn ang="T138">
                          <a:pos x="T28" y="T29"/>
                        </a:cxn>
                        <a:cxn ang="T139">
                          <a:pos x="T30" y="T31"/>
                        </a:cxn>
                        <a:cxn ang="T140">
                          <a:pos x="T32" y="T33"/>
                        </a:cxn>
                        <a:cxn ang="T141">
                          <a:pos x="T34" y="T35"/>
                        </a:cxn>
                        <a:cxn ang="T142">
                          <a:pos x="T36" y="T37"/>
                        </a:cxn>
                        <a:cxn ang="T143">
                          <a:pos x="T38" y="T39"/>
                        </a:cxn>
                        <a:cxn ang="T144">
                          <a:pos x="T40" y="T41"/>
                        </a:cxn>
                        <a:cxn ang="T145">
                          <a:pos x="T42" y="T43"/>
                        </a:cxn>
                        <a:cxn ang="T146">
                          <a:pos x="T44" y="T45"/>
                        </a:cxn>
                        <a:cxn ang="T147">
                          <a:pos x="T46" y="T47"/>
                        </a:cxn>
                        <a:cxn ang="T148">
                          <a:pos x="T48" y="T49"/>
                        </a:cxn>
                        <a:cxn ang="T149">
                          <a:pos x="T50" y="T51"/>
                        </a:cxn>
                        <a:cxn ang="T150">
                          <a:pos x="T52" y="T53"/>
                        </a:cxn>
                        <a:cxn ang="T151">
                          <a:pos x="T54" y="T55"/>
                        </a:cxn>
                        <a:cxn ang="T152">
                          <a:pos x="T56" y="T57"/>
                        </a:cxn>
                        <a:cxn ang="T153">
                          <a:pos x="T58" y="T59"/>
                        </a:cxn>
                        <a:cxn ang="T154">
                          <a:pos x="T60" y="T61"/>
                        </a:cxn>
                        <a:cxn ang="T155">
                          <a:pos x="T62" y="T63"/>
                        </a:cxn>
                        <a:cxn ang="T156">
                          <a:pos x="T64" y="T65"/>
                        </a:cxn>
                        <a:cxn ang="T157">
                          <a:pos x="T66" y="T67"/>
                        </a:cxn>
                        <a:cxn ang="T158">
                          <a:pos x="T68" y="T69"/>
                        </a:cxn>
                        <a:cxn ang="T159">
                          <a:pos x="T70" y="T71"/>
                        </a:cxn>
                        <a:cxn ang="T160">
                          <a:pos x="T72" y="T73"/>
                        </a:cxn>
                        <a:cxn ang="T161">
                          <a:pos x="T74" y="T75"/>
                        </a:cxn>
                        <a:cxn ang="T162">
                          <a:pos x="T76" y="T77"/>
                        </a:cxn>
                        <a:cxn ang="T163">
                          <a:pos x="T78" y="T79"/>
                        </a:cxn>
                        <a:cxn ang="T164">
                          <a:pos x="T80" y="T81"/>
                        </a:cxn>
                        <a:cxn ang="T165">
                          <a:pos x="T82" y="T83"/>
                        </a:cxn>
                        <a:cxn ang="T166">
                          <a:pos x="T84" y="T85"/>
                        </a:cxn>
                        <a:cxn ang="T167">
                          <a:pos x="T86" y="T87"/>
                        </a:cxn>
                        <a:cxn ang="T168">
                          <a:pos x="T88" y="T89"/>
                        </a:cxn>
                        <a:cxn ang="T169">
                          <a:pos x="T90" y="T91"/>
                        </a:cxn>
                        <a:cxn ang="T170">
                          <a:pos x="T92" y="T93"/>
                        </a:cxn>
                        <a:cxn ang="T171">
                          <a:pos x="T94" y="T95"/>
                        </a:cxn>
                        <a:cxn ang="T172">
                          <a:pos x="T96" y="T97"/>
                        </a:cxn>
                        <a:cxn ang="T173">
                          <a:pos x="T98" y="T99"/>
                        </a:cxn>
                        <a:cxn ang="T174">
                          <a:pos x="T100" y="T101"/>
                        </a:cxn>
                        <a:cxn ang="T175">
                          <a:pos x="T102" y="T103"/>
                        </a:cxn>
                        <a:cxn ang="T176">
                          <a:pos x="T104" y="T105"/>
                        </a:cxn>
                        <a:cxn ang="T177">
                          <a:pos x="T106" y="T107"/>
                        </a:cxn>
                        <a:cxn ang="T178">
                          <a:pos x="T108" y="T109"/>
                        </a:cxn>
                        <a:cxn ang="T179">
                          <a:pos x="T110" y="T111"/>
                        </a:cxn>
                        <a:cxn ang="T180">
                          <a:pos x="T112" y="T113"/>
                        </a:cxn>
                        <a:cxn ang="T181">
                          <a:pos x="T114" y="T115"/>
                        </a:cxn>
                        <a:cxn ang="T182">
                          <a:pos x="T116" y="T117"/>
                        </a:cxn>
                        <a:cxn ang="T183">
                          <a:pos x="T118" y="T119"/>
                        </a:cxn>
                        <a:cxn ang="T184">
                          <a:pos x="T120" y="T121"/>
                        </a:cxn>
                        <a:cxn ang="T185">
                          <a:pos x="T122" y="T123"/>
                        </a:cxn>
                      </a:cxnLst>
                      <a:rect l="0" t="0" r="r" b="b"/>
                      <a:pathLst>
                        <a:path w="1219" h="1868">
                          <a:moveTo>
                            <a:pt x="1102" y="1862"/>
                          </a:moveTo>
                          <a:lnTo>
                            <a:pt x="1128" y="1868"/>
                          </a:lnTo>
                          <a:lnTo>
                            <a:pt x="1219" y="1620"/>
                          </a:lnTo>
                          <a:lnTo>
                            <a:pt x="1193" y="1609"/>
                          </a:lnTo>
                          <a:lnTo>
                            <a:pt x="1173" y="1602"/>
                          </a:lnTo>
                          <a:lnTo>
                            <a:pt x="1154" y="1594"/>
                          </a:lnTo>
                          <a:lnTo>
                            <a:pt x="1128" y="1585"/>
                          </a:lnTo>
                          <a:lnTo>
                            <a:pt x="1105" y="1575"/>
                          </a:lnTo>
                          <a:lnTo>
                            <a:pt x="1082" y="1565"/>
                          </a:lnTo>
                          <a:lnTo>
                            <a:pt x="1064" y="1555"/>
                          </a:lnTo>
                          <a:lnTo>
                            <a:pt x="1040" y="1544"/>
                          </a:lnTo>
                          <a:lnTo>
                            <a:pt x="1020" y="1534"/>
                          </a:lnTo>
                          <a:lnTo>
                            <a:pt x="998" y="1521"/>
                          </a:lnTo>
                          <a:lnTo>
                            <a:pt x="977" y="1510"/>
                          </a:lnTo>
                          <a:lnTo>
                            <a:pt x="955" y="1495"/>
                          </a:lnTo>
                          <a:lnTo>
                            <a:pt x="936" y="1482"/>
                          </a:lnTo>
                          <a:lnTo>
                            <a:pt x="919" y="1471"/>
                          </a:lnTo>
                          <a:lnTo>
                            <a:pt x="904" y="1460"/>
                          </a:lnTo>
                          <a:lnTo>
                            <a:pt x="884" y="1447"/>
                          </a:lnTo>
                          <a:lnTo>
                            <a:pt x="866" y="1432"/>
                          </a:lnTo>
                          <a:lnTo>
                            <a:pt x="847" y="1418"/>
                          </a:lnTo>
                          <a:lnTo>
                            <a:pt x="828" y="1403"/>
                          </a:lnTo>
                          <a:lnTo>
                            <a:pt x="815" y="1393"/>
                          </a:lnTo>
                          <a:lnTo>
                            <a:pt x="800" y="1380"/>
                          </a:lnTo>
                          <a:lnTo>
                            <a:pt x="779" y="1363"/>
                          </a:lnTo>
                          <a:lnTo>
                            <a:pt x="759" y="1343"/>
                          </a:lnTo>
                          <a:lnTo>
                            <a:pt x="733" y="1320"/>
                          </a:lnTo>
                          <a:lnTo>
                            <a:pt x="711" y="1298"/>
                          </a:lnTo>
                          <a:lnTo>
                            <a:pt x="686" y="1273"/>
                          </a:lnTo>
                          <a:lnTo>
                            <a:pt x="664" y="1249"/>
                          </a:lnTo>
                          <a:lnTo>
                            <a:pt x="641" y="1220"/>
                          </a:lnTo>
                          <a:lnTo>
                            <a:pt x="623" y="1197"/>
                          </a:lnTo>
                          <a:lnTo>
                            <a:pt x="605" y="1173"/>
                          </a:lnTo>
                          <a:lnTo>
                            <a:pt x="585" y="1145"/>
                          </a:lnTo>
                          <a:lnTo>
                            <a:pt x="564" y="1115"/>
                          </a:lnTo>
                          <a:lnTo>
                            <a:pt x="543" y="1082"/>
                          </a:lnTo>
                          <a:lnTo>
                            <a:pt x="525" y="1053"/>
                          </a:lnTo>
                          <a:lnTo>
                            <a:pt x="505" y="1019"/>
                          </a:lnTo>
                          <a:lnTo>
                            <a:pt x="485" y="983"/>
                          </a:lnTo>
                          <a:lnTo>
                            <a:pt x="470" y="949"/>
                          </a:lnTo>
                          <a:lnTo>
                            <a:pt x="455" y="917"/>
                          </a:lnTo>
                          <a:lnTo>
                            <a:pt x="441" y="886"/>
                          </a:lnTo>
                          <a:lnTo>
                            <a:pt x="429" y="857"/>
                          </a:lnTo>
                          <a:lnTo>
                            <a:pt x="416" y="823"/>
                          </a:lnTo>
                          <a:lnTo>
                            <a:pt x="405" y="790"/>
                          </a:lnTo>
                          <a:lnTo>
                            <a:pt x="395" y="758"/>
                          </a:lnTo>
                          <a:lnTo>
                            <a:pt x="384" y="722"/>
                          </a:lnTo>
                          <a:lnTo>
                            <a:pt x="375" y="692"/>
                          </a:lnTo>
                          <a:lnTo>
                            <a:pt x="366" y="654"/>
                          </a:lnTo>
                          <a:lnTo>
                            <a:pt x="357" y="617"/>
                          </a:lnTo>
                          <a:lnTo>
                            <a:pt x="349" y="580"/>
                          </a:lnTo>
                          <a:lnTo>
                            <a:pt x="343" y="541"/>
                          </a:lnTo>
                          <a:lnTo>
                            <a:pt x="337" y="500"/>
                          </a:lnTo>
                          <a:lnTo>
                            <a:pt x="334" y="465"/>
                          </a:lnTo>
                          <a:lnTo>
                            <a:pt x="331" y="427"/>
                          </a:lnTo>
                          <a:lnTo>
                            <a:pt x="330" y="384"/>
                          </a:lnTo>
                          <a:lnTo>
                            <a:pt x="330" y="348"/>
                          </a:lnTo>
                          <a:lnTo>
                            <a:pt x="330" y="304"/>
                          </a:lnTo>
                          <a:lnTo>
                            <a:pt x="416" y="304"/>
                          </a:lnTo>
                          <a:lnTo>
                            <a:pt x="216" y="0"/>
                          </a:lnTo>
                          <a:lnTo>
                            <a:pt x="0" y="304"/>
                          </a:lnTo>
                          <a:lnTo>
                            <a:pt x="82" y="304"/>
                          </a:lnTo>
                          <a:lnTo>
                            <a:pt x="82" y="353"/>
                          </a:lnTo>
                          <a:lnTo>
                            <a:pt x="83" y="397"/>
                          </a:lnTo>
                          <a:lnTo>
                            <a:pt x="86" y="442"/>
                          </a:lnTo>
                          <a:lnTo>
                            <a:pt x="89" y="482"/>
                          </a:lnTo>
                          <a:lnTo>
                            <a:pt x="92" y="521"/>
                          </a:lnTo>
                          <a:lnTo>
                            <a:pt x="97" y="559"/>
                          </a:lnTo>
                          <a:lnTo>
                            <a:pt x="103" y="599"/>
                          </a:lnTo>
                          <a:lnTo>
                            <a:pt x="109" y="635"/>
                          </a:lnTo>
                          <a:lnTo>
                            <a:pt x="115" y="669"/>
                          </a:lnTo>
                          <a:lnTo>
                            <a:pt x="122" y="706"/>
                          </a:lnTo>
                          <a:lnTo>
                            <a:pt x="133" y="753"/>
                          </a:lnTo>
                          <a:lnTo>
                            <a:pt x="142" y="789"/>
                          </a:lnTo>
                          <a:lnTo>
                            <a:pt x="153" y="824"/>
                          </a:lnTo>
                          <a:lnTo>
                            <a:pt x="163" y="858"/>
                          </a:lnTo>
                          <a:lnTo>
                            <a:pt x="177" y="899"/>
                          </a:lnTo>
                          <a:lnTo>
                            <a:pt x="191" y="936"/>
                          </a:lnTo>
                          <a:lnTo>
                            <a:pt x="204" y="970"/>
                          </a:lnTo>
                          <a:lnTo>
                            <a:pt x="218" y="1004"/>
                          </a:lnTo>
                          <a:lnTo>
                            <a:pt x="236" y="1043"/>
                          </a:lnTo>
                          <a:lnTo>
                            <a:pt x="252" y="1079"/>
                          </a:lnTo>
                          <a:lnTo>
                            <a:pt x="269" y="1113"/>
                          </a:lnTo>
                          <a:lnTo>
                            <a:pt x="286" y="1145"/>
                          </a:lnTo>
                          <a:lnTo>
                            <a:pt x="302" y="1176"/>
                          </a:lnTo>
                          <a:lnTo>
                            <a:pt x="321" y="1207"/>
                          </a:lnTo>
                          <a:lnTo>
                            <a:pt x="339" y="1236"/>
                          </a:lnTo>
                          <a:lnTo>
                            <a:pt x="360" y="1270"/>
                          </a:lnTo>
                          <a:lnTo>
                            <a:pt x="381" y="1303"/>
                          </a:lnTo>
                          <a:lnTo>
                            <a:pt x="404" y="1332"/>
                          </a:lnTo>
                          <a:lnTo>
                            <a:pt x="426" y="1361"/>
                          </a:lnTo>
                          <a:lnTo>
                            <a:pt x="448" y="1388"/>
                          </a:lnTo>
                          <a:lnTo>
                            <a:pt x="469" y="1414"/>
                          </a:lnTo>
                          <a:lnTo>
                            <a:pt x="488" y="1437"/>
                          </a:lnTo>
                          <a:lnTo>
                            <a:pt x="514" y="1466"/>
                          </a:lnTo>
                          <a:lnTo>
                            <a:pt x="541" y="1492"/>
                          </a:lnTo>
                          <a:lnTo>
                            <a:pt x="562" y="1515"/>
                          </a:lnTo>
                          <a:lnTo>
                            <a:pt x="588" y="1539"/>
                          </a:lnTo>
                          <a:lnTo>
                            <a:pt x="614" y="1562"/>
                          </a:lnTo>
                          <a:lnTo>
                            <a:pt x="641" y="1586"/>
                          </a:lnTo>
                          <a:lnTo>
                            <a:pt x="668" y="1609"/>
                          </a:lnTo>
                          <a:lnTo>
                            <a:pt x="694" y="1630"/>
                          </a:lnTo>
                          <a:lnTo>
                            <a:pt x="723" y="1654"/>
                          </a:lnTo>
                          <a:lnTo>
                            <a:pt x="747" y="1672"/>
                          </a:lnTo>
                          <a:lnTo>
                            <a:pt x="771" y="1690"/>
                          </a:lnTo>
                          <a:lnTo>
                            <a:pt x="789" y="1701"/>
                          </a:lnTo>
                          <a:lnTo>
                            <a:pt x="804" y="1714"/>
                          </a:lnTo>
                          <a:lnTo>
                            <a:pt x="818" y="1724"/>
                          </a:lnTo>
                          <a:lnTo>
                            <a:pt x="832" y="1730"/>
                          </a:lnTo>
                          <a:lnTo>
                            <a:pt x="847" y="1740"/>
                          </a:lnTo>
                          <a:lnTo>
                            <a:pt x="865" y="1748"/>
                          </a:lnTo>
                          <a:lnTo>
                            <a:pt x="883" y="1758"/>
                          </a:lnTo>
                          <a:lnTo>
                            <a:pt x="900" y="1768"/>
                          </a:lnTo>
                          <a:lnTo>
                            <a:pt x="913" y="1776"/>
                          </a:lnTo>
                          <a:lnTo>
                            <a:pt x="930" y="1786"/>
                          </a:lnTo>
                          <a:lnTo>
                            <a:pt x="948" y="1795"/>
                          </a:lnTo>
                          <a:lnTo>
                            <a:pt x="966" y="1803"/>
                          </a:lnTo>
                          <a:lnTo>
                            <a:pt x="986" y="1815"/>
                          </a:lnTo>
                          <a:lnTo>
                            <a:pt x="1002" y="1821"/>
                          </a:lnTo>
                          <a:lnTo>
                            <a:pt x="1017" y="1829"/>
                          </a:lnTo>
                          <a:lnTo>
                            <a:pt x="1036" y="1836"/>
                          </a:lnTo>
                          <a:lnTo>
                            <a:pt x="1054" y="1844"/>
                          </a:lnTo>
                          <a:lnTo>
                            <a:pt x="1072" y="1850"/>
                          </a:lnTo>
                          <a:lnTo>
                            <a:pt x="1085" y="1855"/>
                          </a:lnTo>
                          <a:lnTo>
                            <a:pt x="1102" y="1862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21" name="Freeform 12"/>
                    <p:cNvSpPr>
                      <a:spLocks/>
                    </p:cNvSpPr>
                    <p:nvPr/>
                  </p:nvSpPr>
                  <p:spPr bwMode="auto">
                    <a:xfrm>
                      <a:off x="3219" y="1813"/>
                      <a:ext cx="1220" cy="934"/>
                    </a:xfrm>
                    <a:custGeom>
                      <a:avLst/>
                      <a:gdLst>
                        <a:gd name="T0" fmla="*/ 91 w 1220"/>
                        <a:gd name="T1" fmla="*/ 0 h 1869"/>
                        <a:gd name="T2" fmla="*/ 26 w 1220"/>
                        <a:gd name="T3" fmla="*/ 129 h 1869"/>
                        <a:gd name="T4" fmla="*/ 65 w 1220"/>
                        <a:gd name="T5" fmla="*/ 137 h 1869"/>
                        <a:gd name="T6" fmla="*/ 114 w 1220"/>
                        <a:gd name="T7" fmla="*/ 146 h 1869"/>
                        <a:gd name="T8" fmla="*/ 155 w 1220"/>
                        <a:gd name="T9" fmla="*/ 156 h 1869"/>
                        <a:gd name="T10" fmla="*/ 199 w 1220"/>
                        <a:gd name="T11" fmla="*/ 167 h 1869"/>
                        <a:gd name="T12" fmla="*/ 242 w 1220"/>
                        <a:gd name="T13" fmla="*/ 179 h 1869"/>
                        <a:gd name="T14" fmla="*/ 283 w 1220"/>
                        <a:gd name="T15" fmla="*/ 193 h 1869"/>
                        <a:gd name="T16" fmla="*/ 315 w 1220"/>
                        <a:gd name="T17" fmla="*/ 204 h 1869"/>
                        <a:gd name="T18" fmla="*/ 353 w 1220"/>
                        <a:gd name="T19" fmla="*/ 218 h 1869"/>
                        <a:gd name="T20" fmla="*/ 390 w 1220"/>
                        <a:gd name="T21" fmla="*/ 232 h 1869"/>
                        <a:gd name="T22" fmla="*/ 421 w 1220"/>
                        <a:gd name="T23" fmla="*/ 244 h 1869"/>
                        <a:gd name="T24" fmla="*/ 460 w 1220"/>
                        <a:gd name="T25" fmla="*/ 262 h 1869"/>
                        <a:gd name="T26" fmla="*/ 508 w 1220"/>
                        <a:gd name="T27" fmla="*/ 285 h 1869"/>
                        <a:gd name="T28" fmla="*/ 555 w 1220"/>
                        <a:gd name="T29" fmla="*/ 309 h 1869"/>
                        <a:gd name="T30" fmla="*/ 596 w 1220"/>
                        <a:gd name="T31" fmla="*/ 335 h 1869"/>
                        <a:gd name="T32" fmla="*/ 634 w 1220"/>
                        <a:gd name="T33" fmla="*/ 361 h 1869"/>
                        <a:gd name="T34" fmla="*/ 676 w 1220"/>
                        <a:gd name="T35" fmla="*/ 393 h 1869"/>
                        <a:gd name="T36" fmla="*/ 714 w 1220"/>
                        <a:gd name="T37" fmla="*/ 424 h 1869"/>
                        <a:gd name="T38" fmla="*/ 749 w 1220"/>
                        <a:gd name="T39" fmla="*/ 459 h 1869"/>
                        <a:gd name="T40" fmla="*/ 778 w 1220"/>
                        <a:gd name="T41" fmla="*/ 491 h 1869"/>
                        <a:gd name="T42" fmla="*/ 803 w 1220"/>
                        <a:gd name="T43" fmla="*/ 522 h 1869"/>
                        <a:gd name="T44" fmla="*/ 824 w 1220"/>
                        <a:gd name="T45" fmla="*/ 555 h 1869"/>
                        <a:gd name="T46" fmla="*/ 844 w 1220"/>
                        <a:gd name="T47" fmla="*/ 588 h 1869"/>
                        <a:gd name="T48" fmla="*/ 862 w 1220"/>
                        <a:gd name="T49" fmla="*/ 625 h 1869"/>
                        <a:gd name="T50" fmla="*/ 876 w 1220"/>
                        <a:gd name="T51" fmla="*/ 663 h 1869"/>
                        <a:gd name="T52" fmla="*/ 885 w 1220"/>
                        <a:gd name="T53" fmla="*/ 701 h 1869"/>
                        <a:gd name="T54" fmla="*/ 889 w 1220"/>
                        <a:gd name="T55" fmla="*/ 742 h 1869"/>
                        <a:gd name="T56" fmla="*/ 889 w 1220"/>
                        <a:gd name="T57" fmla="*/ 782 h 1869"/>
                        <a:gd name="T58" fmla="*/ 1003 w 1220"/>
                        <a:gd name="T59" fmla="*/ 934 h 1869"/>
                        <a:gd name="T60" fmla="*/ 1137 w 1220"/>
                        <a:gd name="T61" fmla="*/ 782 h 1869"/>
                        <a:gd name="T62" fmla="*/ 1136 w 1220"/>
                        <a:gd name="T63" fmla="*/ 735 h 1869"/>
                        <a:gd name="T64" fmla="*/ 1130 w 1220"/>
                        <a:gd name="T65" fmla="*/ 693 h 1869"/>
                        <a:gd name="T66" fmla="*/ 1122 w 1220"/>
                        <a:gd name="T67" fmla="*/ 654 h 1869"/>
                        <a:gd name="T68" fmla="*/ 1110 w 1220"/>
                        <a:gd name="T69" fmla="*/ 616 h 1869"/>
                        <a:gd name="T70" fmla="*/ 1096 w 1220"/>
                        <a:gd name="T71" fmla="*/ 581 h 1869"/>
                        <a:gd name="T72" fmla="*/ 1077 w 1220"/>
                        <a:gd name="T73" fmla="*/ 539 h 1869"/>
                        <a:gd name="T74" fmla="*/ 1056 w 1220"/>
                        <a:gd name="T75" fmla="*/ 505 h 1869"/>
                        <a:gd name="T76" fmla="*/ 1028 w 1220"/>
                        <a:gd name="T77" fmla="*/ 466 h 1869"/>
                        <a:gd name="T78" fmla="*/ 1001 w 1220"/>
                        <a:gd name="T79" fmla="*/ 432 h 1869"/>
                        <a:gd name="T80" fmla="*/ 966 w 1220"/>
                        <a:gd name="T81" fmla="*/ 394 h 1869"/>
                        <a:gd name="T82" fmla="*/ 933 w 1220"/>
                        <a:gd name="T83" fmla="*/ 361 h 1869"/>
                        <a:gd name="T84" fmla="*/ 898 w 1220"/>
                        <a:gd name="T85" fmla="*/ 330 h 1869"/>
                        <a:gd name="T86" fmla="*/ 859 w 1220"/>
                        <a:gd name="T87" fmla="*/ 299 h 1869"/>
                        <a:gd name="T88" fmla="*/ 815 w 1220"/>
                        <a:gd name="T89" fmla="*/ 268 h 1869"/>
                        <a:gd name="T90" fmla="*/ 771 w 1220"/>
                        <a:gd name="T91" fmla="*/ 240 h 1869"/>
                        <a:gd name="T92" fmla="*/ 731 w 1220"/>
                        <a:gd name="T93" fmla="*/ 215 h 1869"/>
                        <a:gd name="T94" fmla="*/ 678 w 1220"/>
                        <a:gd name="T95" fmla="*/ 188 h 1869"/>
                        <a:gd name="T96" fmla="*/ 631 w 1220"/>
                        <a:gd name="T97" fmla="*/ 164 h 1869"/>
                        <a:gd name="T98" fmla="*/ 578 w 1220"/>
                        <a:gd name="T99" fmla="*/ 141 h 1869"/>
                        <a:gd name="T100" fmla="*/ 525 w 1220"/>
                        <a:gd name="T101" fmla="*/ 119 h 1869"/>
                        <a:gd name="T102" fmla="*/ 472 w 1220"/>
                        <a:gd name="T103" fmla="*/ 98 h 1869"/>
                        <a:gd name="T104" fmla="*/ 430 w 1220"/>
                        <a:gd name="T105" fmla="*/ 83 h 1869"/>
                        <a:gd name="T106" fmla="*/ 401 w 1220"/>
                        <a:gd name="T107" fmla="*/ 72 h 1869"/>
                        <a:gd name="T108" fmla="*/ 372 w 1220"/>
                        <a:gd name="T109" fmla="*/ 65 h 1869"/>
                        <a:gd name="T110" fmla="*/ 336 w 1220"/>
                        <a:gd name="T111" fmla="*/ 55 h 1869"/>
                        <a:gd name="T112" fmla="*/ 306 w 1220"/>
                        <a:gd name="T113" fmla="*/ 46 h 1869"/>
                        <a:gd name="T114" fmla="*/ 271 w 1220"/>
                        <a:gd name="T115" fmla="*/ 36 h 1869"/>
                        <a:gd name="T116" fmla="*/ 233 w 1220"/>
                        <a:gd name="T117" fmla="*/ 26 h 1869"/>
                        <a:gd name="T118" fmla="*/ 202 w 1220"/>
                        <a:gd name="T119" fmla="*/ 19 h 1869"/>
                        <a:gd name="T120" fmla="*/ 165 w 1220"/>
                        <a:gd name="T121" fmla="*/ 12 h 1869"/>
                        <a:gd name="T122" fmla="*/ 133 w 1220"/>
                        <a:gd name="T123" fmla="*/ 6 h 1869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</a:gdLst>
                      <a:ahLst/>
                      <a:cxnLst>
                        <a:cxn ang="T124">
                          <a:pos x="T0" y="T1"/>
                        </a:cxn>
                        <a:cxn ang="T125">
                          <a:pos x="T2" y="T3"/>
                        </a:cxn>
                        <a:cxn ang="T126">
                          <a:pos x="T4" y="T5"/>
                        </a:cxn>
                        <a:cxn ang="T127">
                          <a:pos x="T6" y="T7"/>
                        </a:cxn>
                        <a:cxn ang="T128">
                          <a:pos x="T8" y="T9"/>
                        </a:cxn>
                        <a:cxn ang="T129">
                          <a:pos x="T10" y="T11"/>
                        </a:cxn>
                        <a:cxn ang="T130">
                          <a:pos x="T12" y="T13"/>
                        </a:cxn>
                        <a:cxn ang="T131">
                          <a:pos x="T14" y="T15"/>
                        </a:cxn>
                        <a:cxn ang="T132">
                          <a:pos x="T16" y="T17"/>
                        </a:cxn>
                        <a:cxn ang="T133">
                          <a:pos x="T18" y="T19"/>
                        </a:cxn>
                        <a:cxn ang="T134">
                          <a:pos x="T20" y="T21"/>
                        </a:cxn>
                        <a:cxn ang="T135">
                          <a:pos x="T22" y="T23"/>
                        </a:cxn>
                        <a:cxn ang="T136">
                          <a:pos x="T24" y="T25"/>
                        </a:cxn>
                        <a:cxn ang="T137">
                          <a:pos x="T26" y="T27"/>
                        </a:cxn>
                        <a:cxn ang="T138">
                          <a:pos x="T28" y="T29"/>
                        </a:cxn>
                        <a:cxn ang="T139">
                          <a:pos x="T30" y="T31"/>
                        </a:cxn>
                        <a:cxn ang="T140">
                          <a:pos x="T32" y="T33"/>
                        </a:cxn>
                        <a:cxn ang="T141">
                          <a:pos x="T34" y="T35"/>
                        </a:cxn>
                        <a:cxn ang="T142">
                          <a:pos x="T36" y="T37"/>
                        </a:cxn>
                        <a:cxn ang="T143">
                          <a:pos x="T38" y="T39"/>
                        </a:cxn>
                        <a:cxn ang="T144">
                          <a:pos x="T40" y="T41"/>
                        </a:cxn>
                        <a:cxn ang="T145">
                          <a:pos x="T42" y="T43"/>
                        </a:cxn>
                        <a:cxn ang="T146">
                          <a:pos x="T44" y="T45"/>
                        </a:cxn>
                        <a:cxn ang="T147">
                          <a:pos x="T46" y="T47"/>
                        </a:cxn>
                        <a:cxn ang="T148">
                          <a:pos x="T48" y="T49"/>
                        </a:cxn>
                        <a:cxn ang="T149">
                          <a:pos x="T50" y="T51"/>
                        </a:cxn>
                        <a:cxn ang="T150">
                          <a:pos x="T52" y="T53"/>
                        </a:cxn>
                        <a:cxn ang="T151">
                          <a:pos x="T54" y="T55"/>
                        </a:cxn>
                        <a:cxn ang="T152">
                          <a:pos x="T56" y="T57"/>
                        </a:cxn>
                        <a:cxn ang="T153">
                          <a:pos x="T58" y="T59"/>
                        </a:cxn>
                        <a:cxn ang="T154">
                          <a:pos x="T60" y="T61"/>
                        </a:cxn>
                        <a:cxn ang="T155">
                          <a:pos x="T62" y="T63"/>
                        </a:cxn>
                        <a:cxn ang="T156">
                          <a:pos x="T64" y="T65"/>
                        </a:cxn>
                        <a:cxn ang="T157">
                          <a:pos x="T66" y="T67"/>
                        </a:cxn>
                        <a:cxn ang="T158">
                          <a:pos x="T68" y="T69"/>
                        </a:cxn>
                        <a:cxn ang="T159">
                          <a:pos x="T70" y="T71"/>
                        </a:cxn>
                        <a:cxn ang="T160">
                          <a:pos x="T72" y="T73"/>
                        </a:cxn>
                        <a:cxn ang="T161">
                          <a:pos x="T74" y="T75"/>
                        </a:cxn>
                        <a:cxn ang="T162">
                          <a:pos x="T76" y="T77"/>
                        </a:cxn>
                        <a:cxn ang="T163">
                          <a:pos x="T78" y="T79"/>
                        </a:cxn>
                        <a:cxn ang="T164">
                          <a:pos x="T80" y="T81"/>
                        </a:cxn>
                        <a:cxn ang="T165">
                          <a:pos x="T82" y="T83"/>
                        </a:cxn>
                        <a:cxn ang="T166">
                          <a:pos x="T84" y="T85"/>
                        </a:cxn>
                        <a:cxn ang="T167">
                          <a:pos x="T86" y="T87"/>
                        </a:cxn>
                        <a:cxn ang="T168">
                          <a:pos x="T88" y="T89"/>
                        </a:cxn>
                        <a:cxn ang="T169">
                          <a:pos x="T90" y="T91"/>
                        </a:cxn>
                        <a:cxn ang="T170">
                          <a:pos x="T92" y="T93"/>
                        </a:cxn>
                        <a:cxn ang="T171">
                          <a:pos x="T94" y="T95"/>
                        </a:cxn>
                        <a:cxn ang="T172">
                          <a:pos x="T96" y="T97"/>
                        </a:cxn>
                        <a:cxn ang="T173">
                          <a:pos x="T98" y="T99"/>
                        </a:cxn>
                        <a:cxn ang="T174">
                          <a:pos x="T100" y="T101"/>
                        </a:cxn>
                        <a:cxn ang="T175">
                          <a:pos x="T102" y="T103"/>
                        </a:cxn>
                        <a:cxn ang="T176">
                          <a:pos x="T104" y="T105"/>
                        </a:cxn>
                        <a:cxn ang="T177">
                          <a:pos x="T106" y="T107"/>
                        </a:cxn>
                        <a:cxn ang="T178">
                          <a:pos x="T108" y="T109"/>
                        </a:cxn>
                        <a:cxn ang="T179">
                          <a:pos x="T110" y="T111"/>
                        </a:cxn>
                        <a:cxn ang="T180">
                          <a:pos x="T112" y="T113"/>
                        </a:cxn>
                        <a:cxn ang="T181">
                          <a:pos x="T114" y="T115"/>
                        </a:cxn>
                        <a:cxn ang="T182">
                          <a:pos x="T116" y="T117"/>
                        </a:cxn>
                        <a:cxn ang="T183">
                          <a:pos x="T118" y="T119"/>
                        </a:cxn>
                        <a:cxn ang="T184">
                          <a:pos x="T120" y="T121"/>
                        </a:cxn>
                        <a:cxn ang="T185">
                          <a:pos x="T122" y="T123"/>
                        </a:cxn>
                      </a:cxnLst>
                      <a:rect l="0" t="0" r="r" b="b"/>
                      <a:pathLst>
                        <a:path w="1220" h="1869">
                          <a:moveTo>
                            <a:pt x="117" y="6"/>
                          </a:moveTo>
                          <a:lnTo>
                            <a:pt x="91" y="0"/>
                          </a:lnTo>
                          <a:lnTo>
                            <a:pt x="0" y="248"/>
                          </a:lnTo>
                          <a:lnTo>
                            <a:pt x="26" y="259"/>
                          </a:lnTo>
                          <a:lnTo>
                            <a:pt x="46" y="266"/>
                          </a:lnTo>
                          <a:lnTo>
                            <a:pt x="65" y="274"/>
                          </a:lnTo>
                          <a:lnTo>
                            <a:pt x="91" y="283"/>
                          </a:lnTo>
                          <a:lnTo>
                            <a:pt x="114" y="293"/>
                          </a:lnTo>
                          <a:lnTo>
                            <a:pt x="137" y="303"/>
                          </a:lnTo>
                          <a:lnTo>
                            <a:pt x="155" y="313"/>
                          </a:lnTo>
                          <a:lnTo>
                            <a:pt x="179" y="324"/>
                          </a:lnTo>
                          <a:lnTo>
                            <a:pt x="199" y="334"/>
                          </a:lnTo>
                          <a:lnTo>
                            <a:pt x="221" y="347"/>
                          </a:lnTo>
                          <a:lnTo>
                            <a:pt x="242" y="358"/>
                          </a:lnTo>
                          <a:lnTo>
                            <a:pt x="264" y="373"/>
                          </a:lnTo>
                          <a:lnTo>
                            <a:pt x="283" y="386"/>
                          </a:lnTo>
                          <a:lnTo>
                            <a:pt x="300" y="397"/>
                          </a:lnTo>
                          <a:lnTo>
                            <a:pt x="315" y="408"/>
                          </a:lnTo>
                          <a:lnTo>
                            <a:pt x="335" y="421"/>
                          </a:lnTo>
                          <a:lnTo>
                            <a:pt x="353" y="436"/>
                          </a:lnTo>
                          <a:lnTo>
                            <a:pt x="372" y="450"/>
                          </a:lnTo>
                          <a:lnTo>
                            <a:pt x="390" y="465"/>
                          </a:lnTo>
                          <a:lnTo>
                            <a:pt x="404" y="475"/>
                          </a:lnTo>
                          <a:lnTo>
                            <a:pt x="421" y="488"/>
                          </a:lnTo>
                          <a:lnTo>
                            <a:pt x="440" y="506"/>
                          </a:lnTo>
                          <a:lnTo>
                            <a:pt x="460" y="525"/>
                          </a:lnTo>
                          <a:lnTo>
                            <a:pt x="486" y="548"/>
                          </a:lnTo>
                          <a:lnTo>
                            <a:pt x="508" y="570"/>
                          </a:lnTo>
                          <a:lnTo>
                            <a:pt x="533" y="595"/>
                          </a:lnTo>
                          <a:lnTo>
                            <a:pt x="555" y="619"/>
                          </a:lnTo>
                          <a:lnTo>
                            <a:pt x="578" y="648"/>
                          </a:lnTo>
                          <a:lnTo>
                            <a:pt x="596" y="671"/>
                          </a:lnTo>
                          <a:lnTo>
                            <a:pt x="614" y="697"/>
                          </a:lnTo>
                          <a:lnTo>
                            <a:pt x="634" y="723"/>
                          </a:lnTo>
                          <a:lnTo>
                            <a:pt x="655" y="753"/>
                          </a:lnTo>
                          <a:lnTo>
                            <a:pt x="676" y="786"/>
                          </a:lnTo>
                          <a:lnTo>
                            <a:pt x="694" y="815"/>
                          </a:lnTo>
                          <a:lnTo>
                            <a:pt x="714" y="849"/>
                          </a:lnTo>
                          <a:lnTo>
                            <a:pt x="734" y="885"/>
                          </a:lnTo>
                          <a:lnTo>
                            <a:pt x="749" y="919"/>
                          </a:lnTo>
                          <a:lnTo>
                            <a:pt x="764" y="951"/>
                          </a:lnTo>
                          <a:lnTo>
                            <a:pt x="778" y="982"/>
                          </a:lnTo>
                          <a:lnTo>
                            <a:pt x="790" y="1011"/>
                          </a:lnTo>
                          <a:lnTo>
                            <a:pt x="803" y="1045"/>
                          </a:lnTo>
                          <a:lnTo>
                            <a:pt x="814" y="1078"/>
                          </a:lnTo>
                          <a:lnTo>
                            <a:pt x="824" y="1110"/>
                          </a:lnTo>
                          <a:lnTo>
                            <a:pt x="835" y="1146"/>
                          </a:lnTo>
                          <a:lnTo>
                            <a:pt x="844" y="1176"/>
                          </a:lnTo>
                          <a:lnTo>
                            <a:pt x="853" y="1214"/>
                          </a:lnTo>
                          <a:lnTo>
                            <a:pt x="862" y="1251"/>
                          </a:lnTo>
                          <a:lnTo>
                            <a:pt x="870" y="1288"/>
                          </a:lnTo>
                          <a:lnTo>
                            <a:pt x="876" y="1327"/>
                          </a:lnTo>
                          <a:lnTo>
                            <a:pt x="882" y="1368"/>
                          </a:lnTo>
                          <a:lnTo>
                            <a:pt x="885" y="1403"/>
                          </a:lnTo>
                          <a:lnTo>
                            <a:pt x="888" y="1441"/>
                          </a:lnTo>
                          <a:lnTo>
                            <a:pt x="889" y="1484"/>
                          </a:lnTo>
                          <a:lnTo>
                            <a:pt x="889" y="1520"/>
                          </a:lnTo>
                          <a:lnTo>
                            <a:pt x="889" y="1564"/>
                          </a:lnTo>
                          <a:lnTo>
                            <a:pt x="803" y="1564"/>
                          </a:lnTo>
                          <a:lnTo>
                            <a:pt x="1003" y="1869"/>
                          </a:lnTo>
                          <a:lnTo>
                            <a:pt x="1220" y="1564"/>
                          </a:lnTo>
                          <a:lnTo>
                            <a:pt x="1137" y="1564"/>
                          </a:lnTo>
                          <a:lnTo>
                            <a:pt x="1137" y="1515"/>
                          </a:lnTo>
                          <a:lnTo>
                            <a:pt x="1136" y="1471"/>
                          </a:lnTo>
                          <a:lnTo>
                            <a:pt x="1133" y="1426"/>
                          </a:lnTo>
                          <a:lnTo>
                            <a:pt x="1130" y="1386"/>
                          </a:lnTo>
                          <a:lnTo>
                            <a:pt x="1127" y="1347"/>
                          </a:lnTo>
                          <a:lnTo>
                            <a:pt x="1122" y="1309"/>
                          </a:lnTo>
                          <a:lnTo>
                            <a:pt x="1116" y="1269"/>
                          </a:lnTo>
                          <a:lnTo>
                            <a:pt x="1110" y="1233"/>
                          </a:lnTo>
                          <a:lnTo>
                            <a:pt x="1104" y="1199"/>
                          </a:lnTo>
                          <a:lnTo>
                            <a:pt x="1096" y="1162"/>
                          </a:lnTo>
                          <a:lnTo>
                            <a:pt x="1086" y="1115"/>
                          </a:lnTo>
                          <a:lnTo>
                            <a:pt x="1077" y="1079"/>
                          </a:lnTo>
                          <a:lnTo>
                            <a:pt x="1066" y="1044"/>
                          </a:lnTo>
                          <a:lnTo>
                            <a:pt x="1056" y="1010"/>
                          </a:lnTo>
                          <a:lnTo>
                            <a:pt x="1042" y="969"/>
                          </a:lnTo>
                          <a:lnTo>
                            <a:pt x="1028" y="932"/>
                          </a:lnTo>
                          <a:lnTo>
                            <a:pt x="1015" y="898"/>
                          </a:lnTo>
                          <a:lnTo>
                            <a:pt x="1001" y="864"/>
                          </a:lnTo>
                          <a:lnTo>
                            <a:pt x="983" y="825"/>
                          </a:lnTo>
                          <a:lnTo>
                            <a:pt x="966" y="789"/>
                          </a:lnTo>
                          <a:lnTo>
                            <a:pt x="951" y="755"/>
                          </a:lnTo>
                          <a:lnTo>
                            <a:pt x="933" y="723"/>
                          </a:lnTo>
                          <a:lnTo>
                            <a:pt x="917" y="694"/>
                          </a:lnTo>
                          <a:lnTo>
                            <a:pt x="898" y="661"/>
                          </a:lnTo>
                          <a:lnTo>
                            <a:pt x="880" y="632"/>
                          </a:lnTo>
                          <a:lnTo>
                            <a:pt x="859" y="598"/>
                          </a:lnTo>
                          <a:lnTo>
                            <a:pt x="838" y="565"/>
                          </a:lnTo>
                          <a:lnTo>
                            <a:pt x="815" y="536"/>
                          </a:lnTo>
                          <a:lnTo>
                            <a:pt x="793" y="507"/>
                          </a:lnTo>
                          <a:lnTo>
                            <a:pt x="771" y="480"/>
                          </a:lnTo>
                          <a:lnTo>
                            <a:pt x="750" y="454"/>
                          </a:lnTo>
                          <a:lnTo>
                            <a:pt x="731" y="431"/>
                          </a:lnTo>
                          <a:lnTo>
                            <a:pt x="705" y="402"/>
                          </a:lnTo>
                          <a:lnTo>
                            <a:pt x="678" y="376"/>
                          </a:lnTo>
                          <a:lnTo>
                            <a:pt x="657" y="353"/>
                          </a:lnTo>
                          <a:lnTo>
                            <a:pt x="631" y="329"/>
                          </a:lnTo>
                          <a:lnTo>
                            <a:pt x="605" y="306"/>
                          </a:lnTo>
                          <a:lnTo>
                            <a:pt x="578" y="282"/>
                          </a:lnTo>
                          <a:lnTo>
                            <a:pt x="551" y="259"/>
                          </a:lnTo>
                          <a:lnTo>
                            <a:pt x="525" y="238"/>
                          </a:lnTo>
                          <a:lnTo>
                            <a:pt x="496" y="214"/>
                          </a:lnTo>
                          <a:lnTo>
                            <a:pt x="472" y="196"/>
                          </a:lnTo>
                          <a:lnTo>
                            <a:pt x="448" y="178"/>
                          </a:lnTo>
                          <a:lnTo>
                            <a:pt x="430" y="167"/>
                          </a:lnTo>
                          <a:lnTo>
                            <a:pt x="415" y="154"/>
                          </a:lnTo>
                          <a:lnTo>
                            <a:pt x="401" y="144"/>
                          </a:lnTo>
                          <a:lnTo>
                            <a:pt x="387" y="138"/>
                          </a:lnTo>
                          <a:lnTo>
                            <a:pt x="372" y="130"/>
                          </a:lnTo>
                          <a:lnTo>
                            <a:pt x="354" y="120"/>
                          </a:lnTo>
                          <a:lnTo>
                            <a:pt x="336" y="110"/>
                          </a:lnTo>
                          <a:lnTo>
                            <a:pt x="319" y="100"/>
                          </a:lnTo>
                          <a:lnTo>
                            <a:pt x="306" y="92"/>
                          </a:lnTo>
                          <a:lnTo>
                            <a:pt x="289" y="83"/>
                          </a:lnTo>
                          <a:lnTo>
                            <a:pt x="271" y="73"/>
                          </a:lnTo>
                          <a:lnTo>
                            <a:pt x="253" y="65"/>
                          </a:lnTo>
                          <a:lnTo>
                            <a:pt x="233" y="53"/>
                          </a:lnTo>
                          <a:lnTo>
                            <a:pt x="217" y="47"/>
                          </a:lnTo>
                          <a:lnTo>
                            <a:pt x="202" y="39"/>
                          </a:lnTo>
                          <a:lnTo>
                            <a:pt x="183" y="32"/>
                          </a:lnTo>
                          <a:lnTo>
                            <a:pt x="165" y="24"/>
                          </a:lnTo>
                          <a:lnTo>
                            <a:pt x="147" y="18"/>
                          </a:lnTo>
                          <a:lnTo>
                            <a:pt x="133" y="13"/>
                          </a:lnTo>
                          <a:lnTo>
                            <a:pt x="117" y="6"/>
                          </a:lnTo>
                          <a:close/>
                        </a:path>
                      </a:pathLst>
                    </a:custGeom>
                    <a:solidFill>
                      <a:srgbClr val="0000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22" name="Freeform 13"/>
                    <p:cNvSpPr>
                      <a:spLocks/>
                    </p:cNvSpPr>
                    <p:nvPr/>
                  </p:nvSpPr>
                  <p:spPr bwMode="auto">
                    <a:xfrm>
                      <a:off x="1402" y="1740"/>
                      <a:ext cx="1737" cy="639"/>
                    </a:xfrm>
                    <a:custGeom>
                      <a:avLst/>
                      <a:gdLst>
                        <a:gd name="T0" fmla="*/ 236 w 1737"/>
                        <a:gd name="T1" fmla="*/ 639 h 1279"/>
                        <a:gd name="T2" fmla="*/ 250 w 1737"/>
                        <a:gd name="T3" fmla="*/ 618 h 1279"/>
                        <a:gd name="T4" fmla="*/ 268 w 1737"/>
                        <a:gd name="T5" fmla="*/ 592 h 1279"/>
                        <a:gd name="T6" fmla="*/ 286 w 1737"/>
                        <a:gd name="T7" fmla="*/ 570 h 1279"/>
                        <a:gd name="T8" fmla="*/ 306 w 1737"/>
                        <a:gd name="T9" fmla="*/ 547 h 1279"/>
                        <a:gd name="T10" fmla="*/ 328 w 1737"/>
                        <a:gd name="T11" fmla="*/ 523 h 1279"/>
                        <a:gd name="T12" fmla="*/ 354 w 1737"/>
                        <a:gd name="T13" fmla="*/ 501 h 1279"/>
                        <a:gd name="T14" fmla="*/ 375 w 1737"/>
                        <a:gd name="T15" fmla="*/ 484 h 1279"/>
                        <a:gd name="T16" fmla="*/ 401 w 1737"/>
                        <a:gd name="T17" fmla="*/ 464 h 1279"/>
                        <a:gd name="T18" fmla="*/ 428 w 1737"/>
                        <a:gd name="T19" fmla="*/ 444 h 1279"/>
                        <a:gd name="T20" fmla="*/ 449 w 1737"/>
                        <a:gd name="T21" fmla="*/ 428 h 1279"/>
                        <a:gd name="T22" fmla="*/ 484 w 1737"/>
                        <a:gd name="T23" fmla="*/ 407 h 1279"/>
                        <a:gd name="T24" fmla="*/ 526 w 1737"/>
                        <a:gd name="T25" fmla="*/ 381 h 1279"/>
                        <a:gd name="T26" fmla="*/ 572 w 1737"/>
                        <a:gd name="T27" fmla="*/ 355 h 1279"/>
                        <a:gd name="T28" fmla="*/ 620 w 1737"/>
                        <a:gd name="T29" fmla="*/ 334 h 1279"/>
                        <a:gd name="T30" fmla="*/ 669 w 1737"/>
                        <a:gd name="T31" fmla="*/ 313 h 1279"/>
                        <a:gd name="T32" fmla="*/ 727 w 1737"/>
                        <a:gd name="T33" fmla="*/ 291 h 1279"/>
                        <a:gd name="T34" fmla="*/ 786 w 1737"/>
                        <a:gd name="T35" fmla="*/ 270 h 1279"/>
                        <a:gd name="T36" fmla="*/ 851 w 1737"/>
                        <a:gd name="T37" fmla="*/ 252 h 1279"/>
                        <a:gd name="T38" fmla="*/ 910 w 1737"/>
                        <a:gd name="T39" fmla="*/ 236 h 1279"/>
                        <a:gd name="T40" fmla="*/ 969 w 1737"/>
                        <a:gd name="T41" fmla="*/ 223 h 1279"/>
                        <a:gd name="T42" fmla="*/ 1030 w 1737"/>
                        <a:gd name="T43" fmla="*/ 211 h 1279"/>
                        <a:gd name="T44" fmla="*/ 1092 w 1737"/>
                        <a:gd name="T45" fmla="*/ 201 h 1279"/>
                        <a:gd name="T46" fmla="*/ 1161 w 1737"/>
                        <a:gd name="T47" fmla="*/ 191 h 1279"/>
                        <a:gd name="T48" fmla="*/ 1232 w 1737"/>
                        <a:gd name="T49" fmla="*/ 184 h 1279"/>
                        <a:gd name="T50" fmla="*/ 1303 w 1737"/>
                        <a:gd name="T51" fmla="*/ 179 h 1279"/>
                        <a:gd name="T52" fmla="*/ 1379 w 1737"/>
                        <a:gd name="T53" fmla="*/ 176 h 1279"/>
                        <a:gd name="T54" fmla="*/ 1453 w 1737"/>
                        <a:gd name="T55" fmla="*/ 176 h 1279"/>
                        <a:gd name="T56" fmla="*/ 1737 w 1737"/>
                        <a:gd name="T57" fmla="*/ 116 h 1279"/>
                        <a:gd name="T58" fmla="*/ 1453 w 1737"/>
                        <a:gd name="T59" fmla="*/ 44 h 1279"/>
                        <a:gd name="T60" fmla="*/ 1367 w 1737"/>
                        <a:gd name="T61" fmla="*/ 44 h 1279"/>
                        <a:gd name="T62" fmla="*/ 1287 w 1737"/>
                        <a:gd name="T63" fmla="*/ 48 h 1279"/>
                        <a:gd name="T64" fmla="*/ 1216 w 1737"/>
                        <a:gd name="T65" fmla="*/ 52 h 1279"/>
                        <a:gd name="T66" fmla="*/ 1145 w 1737"/>
                        <a:gd name="T67" fmla="*/ 58 h 1279"/>
                        <a:gd name="T68" fmla="*/ 1078 w 1737"/>
                        <a:gd name="T69" fmla="*/ 65 h 1279"/>
                        <a:gd name="T70" fmla="*/ 1001 w 1737"/>
                        <a:gd name="T71" fmla="*/ 76 h 1279"/>
                        <a:gd name="T72" fmla="*/ 936 w 1737"/>
                        <a:gd name="T73" fmla="*/ 87 h 1279"/>
                        <a:gd name="T74" fmla="*/ 864 w 1737"/>
                        <a:gd name="T75" fmla="*/ 102 h 1279"/>
                        <a:gd name="T76" fmla="*/ 800 w 1737"/>
                        <a:gd name="T77" fmla="*/ 116 h 1279"/>
                        <a:gd name="T78" fmla="*/ 730 w 1737"/>
                        <a:gd name="T79" fmla="*/ 135 h 1279"/>
                        <a:gd name="T80" fmla="*/ 669 w 1737"/>
                        <a:gd name="T81" fmla="*/ 153 h 1279"/>
                        <a:gd name="T82" fmla="*/ 611 w 1737"/>
                        <a:gd name="T83" fmla="*/ 172 h 1279"/>
                        <a:gd name="T84" fmla="*/ 552 w 1737"/>
                        <a:gd name="T85" fmla="*/ 193 h 1279"/>
                        <a:gd name="T86" fmla="*/ 495 w 1737"/>
                        <a:gd name="T87" fmla="*/ 216 h 1279"/>
                        <a:gd name="T88" fmla="*/ 442 w 1737"/>
                        <a:gd name="T89" fmla="*/ 240 h 1279"/>
                        <a:gd name="T90" fmla="*/ 396 w 1737"/>
                        <a:gd name="T91" fmla="*/ 261 h 1279"/>
                        <a:gd name="T92" fmla="*/ 345 w 1737"/>
                        <a:gd name="T93" fmla="*/ 290 h 1279"/>
                        <a:gd name="T94" fmla="*/ 301 w 1737"/>
                        <a:gd name="T95" fmla="*/ 315 h 1279"/>
                        <a:gd name="T96" fmla="*/ 257 w 1737"/>
                        <a:gd name="T97" fmla="*/ 343 h 1279"/>
                        <a:gd name="T98" fmla="*/ 216 w 1737"/>
                        <a:gd name="T99" fmla="*/ 372 h 1279"/>
                        <a:gd name="T100" fmla="*/ 177 w 1737"/>
                        <a:gd name="T101" fmla="*/ 400 h 1279"/>
                        <a:gd name="T102" fmla="*/ 150 w 1737"/>
                        <a:gd name="T103" fmla="*/ 422 h 1279"/>
                        <a:gd name="T104" fmla="*/ 129 w 1737"/>
                        <a:gd name="T105" fmla="*/ 438 h 1279"/>
                        <a:gd name="T106" fmla="*/ 114 w 1737"/>
                        <a:gd name="T107" fmla="*/ 454 h 1279"/>
                        <a:gd name="T108" fmla="*/ 97 w 1737"/>
                        <a:gd name="T109" fmla="*/ 473 h 1279"/>
                        <a:gd name="T110" fmla="*/ 80 w 1737"/>
                        <a:gd name="T111" fmla="*/ 488 h 1279"/>
                        <a:gd name="T112" fmla="*/ 62 w 1737"/>
                        <a:gd name="T113" fmla="*/ 508 h 1279"/>
                        <a:gd name="T114" fmla="*/ 44 w 1737"/>
                        <a:gd name="T115" fmla="*/ 528 h 1279"/>
                        <a:gd name="T116" fmla="*/ 31 w 1737"/>
                        <a:gd name="T117" fmla="*/ 545 h 1279"/>
                        <a:gd name="T118" fmla="*/ 17 w 1737"/>
                        <a:gd name="T119" fmla="*/ 565 h 1279"/>
                        <a:gd name="T120" fmla="*/ 6 w 1737"/>
                        <a:gd name="T121" fmla="*/ 582 h 1279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</a:gdLst>
                      <a:ahLst/>
                      <a:cxnLst>
                        <a:cxn ang="T122">
                          <a:pos x="T0" y="T1"/>
                        </a:cxn>
                        <a:cxn ang="T123">
                          <a:pos x="T2" y="T3"/>
                        </a:cxn>
                        <a:cxn ang="T124">
                          <a:pos x="T4" y="T5"/>
                        </a:cxn>
                        <a:cxn ang="T125">
                          <a:pos x="T6" y="T7"/>
                        </a:cxn>
                        <a:cxn ang="T126">
                          <a:pos x="T8" y="T9"/>
                        </a:cxn>
                        <a:cxn ang="T127">
                          <a:pos x="T10" y="T11"/>
                        </a:cxn>
                        <a:cxn ang="T128">
                          <a:pos x="T12" y="T13"/>
                        </a:cxn>
                        <a:cxn ang="T129">
                          <a:pos x="T14" y="T15"/>
                        </a:cxn>
                        <a:cxn ang="T130">
                          <a:pos x="T16" y="T17"/>
                        </a:cxn>
                        <a:cxn ang="T131">
                          <a:pos x="T18" y="T19"/>
                        </a:cxn>
                        <a:cxn ang="T132">
                          <a:pos x="T20" y="T21"/>
                        </a:cxn>
                        <a:cxn ang="T133">
                          <a:pos x="T22" y="T23"/>
                        </a:cxn>
                        <a:cxn ang="T134">
                          <a:pos x="T24" y="T25"/>
                        </a:cxn>
                        <a:cxn ang="T135">
                          <a:pos x="T26" y="T27"/>
                        </a:cxn>
                        <a:cxn ang="T136">
                          <a:pos x="T28" y="T29"/>
                        </a:cxn>
                        <a:cxn ang="T137">
                          <a:pos x="T30" y="T31"/>
                        </a:cxn>
                        <a:cxn ang="T138">
                          <a:pos x="T32" y="T33"/>
                        </a:cxn>
                        <a:cxn ang="T139">
                          <a:pos x="T34" y="T35"/>
                        </a:cxn>
                        <a:cxn ang="T140">
                          <a:pos x="T36" y="T37"/>
                        </a:cxn>
                        <a:cxn ang="T141">
                          <a:pos x="T38" y="T39"/>
                        </a:cxn>
                        <a:cxn ang="T142">
                          <a:pos x="T40" y="T41"/>
                        </a:cxn>
                        <a:cxn ang="T143">
                          <a:pos x="T42" y="T43"/>
                        </a:cxn>
                        <a:cxn ang="T144">
                          <a:pos x="T44" y="T45"/>
                        </a:cxn>
                        <a:cxn ang="T145">
                          <a:pos x="T46" y="T47"/>
                        </a:cxn>
                        <a:cxn ang="T146">
                          <a:pos x="T48" y="T49"/>
                        </a:cxn>
                        <a:cxn ang="T147">
                          <a:pos x="T50" y="T51"/>
                        </a:cxn>
                        <a:cxn ang="T148">
                          <a:pos x="T52" y="T53"/>
                        </a:cxn>
                        <a:cxn ang="T149">
                          <a:pos x="T54" y="T55"/>
                        </a:cxn>
                        <a:cxn ang="T150">
                          <a:pos x="T56" y="T57"/>
                        </a:cxn>
                        <a:cxn ang="T151">
                          <a:pos x="T58" y="T59"/>
                        </a:cxn>
                        <a:cxn ang="T152">
                          <a:pos x="T60" y="T61"/>
                        </a:cxn>
                        <a:cxn ang="T153">
                          <a:pos x="T62" y="T63"/>
                        </a:cxn>
                        <a:cxn ang="T154">
                          <a:pos x="T64" y="T65"/>
                        </a:cxn>
                        <a:cxn ang="T155">
                          <a:pos x="T66" y="T67"/>
                        </a:cxn>
                        <a:cxn ang="T156">
                          <a:pos x="T68" y="T69"/>
                        </a:cxn>
                        <a:cxn ang="T157">
                          <a:pos x="T70" y="T71"/>
                        </a:cxn>
                        <a:cxn ang="T158">
                          <a:pos x="T72" y="T73"/>
                        </a:cxn>
                        <a:cxn ang="T159">
                          <a:pos x="T74" y="T75"/>
                        </a:cxn>
                        <a:cxn ang="T160">
                          <a:pos x="T76" y="T77"/>
                        </a:cxn>
                        <a:cxn ang="T161">
                          <a:pos x="T78" y="T79"/>
                        </a:cxn>
                        <a:cxn ang="T162">
                          <a:pos x="T80" y="T81"/>
                        </a:cxn>
                        <a:cxn ang="T163">
                          <a:pos x="T82" y="T83"/>
                        </a:cxn>
                        <a:cxn ang="T164">
                          <a:pos x="T84" y="T85"/>
                        </a:cxn>
                        <a:cxn ang="T165">
                          <a:pos x="T86" y="T87"/>
                        </a:cxn>
                        <a:cxn ang="T166">
                          <a:pos x="T88" y="T89"/>
                        </a:cxn>
                        <a:cxn ang="T167">
                          <a:pos x="T90" y="T91"/>
                        </a:cxn>
                        <a:cxn ang="T168">
                          <a:pos x="T92" y="T93"/>
                        </a:cxn>
                        <a:cxn ang="T169">
                          <a:pos x="T94" y="T95"/>
                        </a:cxn>
                        <a:cxn ang="T170">
                          <a:pos x="T96" y="T97"/>
                        </a:cxn>
                        <a:cxn ang="T171">
                          <a:pos x="T98" y="T99"/>
                        </a:cxn>
                        <a:cxn ang="T172">
                          <a:pos x="T100" y="T101"/>
                        </a:cxn>
                        <a:cxn ang="T173">
                          <a:pos x="T102" y="T103"/>
                        </a:cxn>
                        <a:cxn ang="T174">
                          <a:pos x="T104" y="T105"/>
                        </a:cxn>
                        <a:cxn ang="T175">
                          <a:pos x="T106" y="T107"/>
                        </a:cxn>
                        <a:cxn ang="T176">
                          <a:pos x="T108" y="T109"/>
                        </a:cxn>
                        <a:cxn ang="T177">
                          <a:pos x="T110" y="T111"/>
                        </a:cxn>
                        <a:cxn ang="T178">
                          <a:pos x="T112" y="T113"/>
                        </a:cxn>
                        <a:cxn ang="T179">
                          <a:pos x="T114" y="T115"/>
                        </a:cxn>
                        <a:cxn ang="T180">
                          <a:pos x="T116" y="T117"/>
                        </a:cxn>
                        <a:cxn ang="T181">
                          <a:pos x="T118" y="T119"/>
                        </a:cxn>
                        <a:cxn ang="T182">
                          <a:pos x="T120" y="T121"/>
                        </a:cxn>
                      </a:cxnLst>
                      <a:rect l="0" t="0" r="r" b="b"/>
                      <a:pathLst>
                        <a:path w="1737" h="1279">
                          <a:moveTo>
                            <a:pt x="0" y="1181"/>
                          </a:moveTo>
                          <a:lnTo>
                            <a:pt x="236" y="1279"/>
                          </a:lnTo>
                          <a:lnTo>
                            <a:pt x="242" y="1258"/>
                          </a:lnTo>
                          <a:lnTo>
                            <a:pt x="250" y="1237"/>
                          </a:lnTo>
                          <a:lnTo>
                            <a:pt x="259" y="1209"/>
                          </a:lnTo>
                          <a:lnTo>
                            <a:pt x="268" y="1185"/>
                          </a:lnTo>
                          <a:lnTo>
                            <a:pt x="277" y="1160"/>
                          </a:lnTo>
                          <a:lnTo>
                            <a:pt x="286" y="1141"/>
                          </a:lnTo>
                          <a:lnTo>
                            <a:pt x="297" y="1115"/>
                          </a:lnTo>
                          <a:lnTo>
                            <a:pt x="306" y="1094"/>
                          </a:lnTo>
                          <a:lnTo>
                            <a:pt x="318" y="1070"/>
                          </a:lnTo>
                          <a:lnTo>
                            <a:pt x="328" y="1047"/>
                          </a:lnTo>
                          <a:lnTo>
                            <a:pt x="342" y="1024"/>
                          </a:lnTo>
                          <a:lnTo>
                            <a:pt x="354" y="1003"/>
                          </a:lnTo>
                          <a:lnTo>
                            <a:pt x="365" y="985"/>
                          </a:lnTo>
                          <a:lnTo>
                            <a:pt x="375" y="968"/>
                          </a:lnTo>
                          <a:lnTo>
                            <a:pt x="387" y="948"/>
                          </a:lnTo>
                          <a:lnTo>
                            <a:pt x="401" y="929"/>
                          </a:lnTo>
                          <a:lnTo>
                            <a:pt x="415" y="908"/>
                          </a:lnTo>
                          <a:lnTo>
                            <a:pt x="428" y="888"/>
                          </a:lnTo>
                          <a:lnTo>
                            <a:pt x="437" y="874"/>
                          </a:lnTo>
                          <a:lnTo>
                            <a:pt x="449" y="856"/>
                          </a:lnTo>
                          <a:lnTo>
                            <a:pt x="466" y="835"/>
                          </a:lnTo>
                          <a:lnTo>
                            <a:pt x="484" y="814"/>
                          </a:lnTo>
                          <a:lnTo>
                            <a:pt x="505" y="786"/>
                          </a:lnTo>
                          <a:lnTo>
                            <a:pt x="526" y="762"/>
                          </a:lnTo>
                          <a:lnTo>
                            <a:pt x="549" y="736"/>
                          </a:lnTo>
                          <a:lnTo>
                            <a:pt x="572" y="711"/>
                          </a:lnTo>
                          <a:lnTo>
                            <a:pt x="599" y="687"/>
                          </a:lnTo>
                          <a:lnTo>
                            <a:pt x="620" y="668"/>
                          </a:lnTo>
                          <a:lnTo>
                            <a:pt x="643" y="648"/>
                          </a:lnTo>
                          <a:lnTo>
                            <a:pt x="669" y="627"/>
                          </a:lnTo>
                          <a:lnTo>
                            <a:pt x="697" y="605"/>
                          </a:lnTo>
                          <a:lnTo>
                            <a:pt x="727" y="582"/>
                          </a:lnTo>
                          <a:lnTo>
                            <a:pt x="755" y="562"/>
                          </a:lnTo>
                          <a:lnTo>
                            <a:pt x="786" y="541"/>
                          </a:lnTo>
                          <a:lnTo>
                            <a:pt x="820" y="520"/>
                          </a:lnTo>
                          <a:lnTo>
                            <a:pt x="851" y="504"/>
                          </a:lnTo>
                          <a:lnTo>
                            <a:pt x="882" y="488"/>
                          </a:lnTo>
                          <a:lnTo>
                            <a:pt x="910" y="473"/>
                          </a:lnTo>
                          <a:lnTo>
                            <a:pt x="938" y="460"/>
                          </a:lnTo>
                          <a:lnTo>
                            <a:pt x="969" y="446"/>
                          </a:lnTo>
                          <a:lnTo>
                            <a:pt x="1000" y="434"/>
                          </a:lnTo>
                          <a:lnTo>
                            <a:pt x="1030" y="423"/>
                          </a:lnTo>
                          <a:lnTo>
                            <a:pt x="1063" y="412"/>
                          </a:lnTo>
                          <a:lnTo>
                            <a:pt x="1092" y="402"/>
                          </a:lnTo>
                          <a:lnTo>
                            <a:pt x="1127" y="392"/>
                          </a:lnTo>
                          <a:lnTo>
                            <a:pt x="1161" y="382"/>
                          </a:lnTo>
                          <a:lnTo>
                            <a:pt x="1196" y="374"/>
                          </a:lnTo>
                          <a:lnTo>
                            <a:pt x="1232" y="368"/>
                          </a:lnTo>
                          <a:lnTo>
                            <a:pt x="1270" y="361"/>
                          </a:lnTo>
                          <a:lnTo>
                            <a:pt x="1303" y="358"/>
                          </a:lnTo>
                          <a:lnTo>
                            <a:pt x="1338" y="355"/>
                          </a:lnTo>
                          <a:lnTo>
                            <a:pt x="1379" y="353"/>
                          </a:lnTo>
                          <a:lnTo>
                            <a:pt x="1412" y="353"/>
                          </a:lnTo>
                          <a:lnTo>
                            <a:pt x="1453" y="353"/>
                          </a:lnTo>
                          <a:lnTo>
                            <a:pt x="1453" y="446"/>
                          </a:lnTo>
                          <a:lnTo>
                            <a:pt x="1737" y="232"/>
                          </a:lnTo>
                          <a:lnTo>
                            <a:pt x="1453" y="0"/>
                          </a:lnTo>
                          <a:lnTo>
                            <a:pt x="1453" y="88"/>
                          </a:lnTo>
                          <a:lnTo>
                            <a:pt x="1408" y="88"/>
                          </a:lnTo>
                          <a:lnTo>
                            <a:pt x="1367" y="89"/>
                          </a:lnTo>
                          <a:lnTo>
                            <a:pt x="1325" y="92"/>
                          </a:lnTo>
                          <a:lnTo>
                            <a:pt x="1287" y="96"/>
                          </a:lnTo>
                          <a:lnTo>
                            <a:pt x="1251" y="99"/>
                          </a:lnTo>
                          <a:lnTo>
                            <a:pt x="1216" y="104"/>
                          </a:lnTo>
                          <a:lnTo>
                            <a:pt x="1178" y="110"/>
                          </a:lnTo>
                          <a:lnTo>
                            <a:pt x="1145" y="117"/>
                          </a:lnTo>
                          <a:lnTo>
                            <a:pt x="1113" y="123"/>
                          </a:lnTo>
                          <a:lnTo>
                            <a:pt x="1078" y="131"/>
                          </a:lnTo>
                          <a:lnTo>
                            <a:pt x="1034" y="143"/>
                          </a:lnTo>
                          <a:lnTo>
                            <a:pt x="1001" y="152"/>
                          </a:lnTo>
                          <a:lnTo>
                            <a:pt x="968" y="164"/>
                          </a:lnTo>
                          <a:lnTo>
                            <a:pt x="936" y="175"/>
                          </a:lnTo>
                          <a:lnTo>
                            <a:pt x="898" y="190"/>
                          </a:lnTo>
                          <a:lnTo>
                            <a:pt x="864" y="204"/>
                          </a:lnTo>
                          <a:lnTo>
                            <a:pt x="832" y="219"/>
                          </a:lnTo>
                          <a:lnTo>
                            <a:pt x="800" y="233"/>
                          </a:lnTo>
                          <a:lnTo>
                            <a:pt x="764" y="253"/>
                          </a:lnTo>
                          <a:lnTo>
                            <a:pt x="730" y="271"/>
                          </a:lnTo>
                          <a:lnTo>
                            <a:pt x="699" y="287"/>
                          </a:lnTo>
                          <a:lnTo>
                            <a:pt x="669" y="306"/>
                          </a:lnTo>
                          <a:lnTo>
                            <a:pt x="640" y="323"/>
                          </a:lnTo>
                          <a:lnTo>
                            <a:pt x="611" y="344"/>
                          </a:lnTo>
                          <a:lnTo>
                            <a:pt x="584" y="363"/>
                          </a:lnTo>
                          <a:lnTo>
                            <a:pt x="552" y="386"/>
                          </a:lnTo>
                          <a:lnTo>
                            <a:pt x="522" y="408"/>
                          </a:lnTo>
                          <a:lnTo>
                            <a:pt x="495" y="433"/>
                          </a:lnTo>
                          <a:lnTo>
                            <a:pt x="467" y="457"/>
                          </a:lnTo>
                          <a:lnTo>
                            <a:pt x="442" y="480"/>
                          </a:lnTo>
                          <a:lnTo>
                            <a:pt x="418" y="502"/>
                          </a:lnTo>
                          <a:lnTo>
                            <a:pt x="396" y="523"/>
                          </a:lnTo>
                          <a:lnTo>
                            <a:pt x="369" y="551"/>
                          </a:lnTo>
                          <a:lnTo>
                            <a:pt x="345" y="580"/>
                          </a:lnTo>
                          <a:lnTo>
                            <a:pt x="324" y="603"/>
                          </a:lnTo>
                          <a:lnTo>
                            <a:pt x="301" y="630"/>
                          </a:lnTo>
                          <a:lnTo>
                            <a:pt x="280" y="658"/>
                          </a:lnTo>
                          <a:lnTo>
                            <a:pt x="257" y="687"/>
                          </a:lnTo>
                          <a:lnTo>
                            <a:pt x="236" y="716"/>
                          </a:lnTo>
                          <a:lnTo>
                            <a:pt x="216" y="744"/>
                          </a:lnTo>
                          <a:lnTo>
                            <a:pt x="194" y="775"/>
                          </a:lnTo>
                          <a:lnTo>
                            <a:pt x="177" y="801"/>
                          </a:lnTo>
                          <a:lnTo>
                            <a:pt x="161" y="827"/>
                          </a:lnTo>
                          <a:lnTo>
                            <a:pt x="150" y="844"/>
                          </a:lnTo>
                          <a:lnTo>
                            <a:pt x="138" y="862"/>
                          </a:lnTo>
                          <a:lnTo>
                            <a:pt x="129" y="877"/>
                          </a:lnTo>
                          <a:lnTo>
                            <a:pt x="123" y="891"/>
                          </a:lnTo>
                          <a:lnTo>
                            <a:pt x="114" y="908"/>
                          </a:lnTo>
                          <a:lnTo>
                            <a:pt x="106" y="927"/>
                          </a:lnTo>
                          <a:lnTo>
                            <a:pt x="97" y="946"/>
                          </a:lnTo>
                          <a:lnTo>
                            <a:pt x="88" y="963"/>
                          </a:lnTo>
                          <a:lnTo>
                            <a:pt x="80" y="977"/>
                          </a:lnTo>
                          <a:lnTo>
                            <a:pt x="71" y="997"/>
                          </a:lnTo>
                          <a:lnTo>
                            <a:pt x="62" y="1016"/>
                          </a:lnTo>
                          <a:lnTo>
                            <a:pt x="55" y="1036"/>
                          </a:lnTo>
                          <a:lnTo>
                            <a:pt x="44" y="1057"/>
                          </a:lnTo>
                          <a:lnTo>
                            <a:pt x="38" y="1075"/>
                          </a:lnTo>
                          <a:lnTo>
                            <a:pt x="31" y="1091"/>
                          </a:lnTo>
                          <a:lnTo>
                            <a:pt x="24" y="1110"/>
                          </a:lnTo>
                          <a:lnTo>
                            <a:pt x="17" y="1130"/>
                          </a:lnTo>
                          <a:lnTo>
                            <a:pt x="11" y="1149"/>
                          </a:lnTo>
                          <a:lnTo>
                            <a:pt x="6" y="1164"/>
                          </a:lnTo>
                          <a:lnTo>
                            <a:pt x="0" y="1181"/>
                          </a:lnTo>
                          <a:close/>
                        </a:path>
                      </a:pathLst>
                    </a:custGeom>
                    <a:solidFill>
                      <a:srgbClr val="FF00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23" name="Freeform 14"/>
                    <p:cNvSpPr>
                      <a:spLocks/>
                    </p:cNvSpPr>
                    <p:nvPr/>
                  </p:nvSpPr>
                  <p:spPr bwMode="auto">
                    <a:xfrm>
                      <a:off x="2548" y="2790"/>
                      <a:ext cx="1737" cy="640"/>
                    </a:xfrm>
                    <a:custGeom>
                      <a:avLst/>
                      <a:gdLst>
                        <a:gd name="T0" fmla="*/ 1501 w 1737"/>
                        <a:gd name="T1" fmla="*/ 0 h 1281"/>
                        <a:gd name="T2" fmla="*/ 1488 w 1737"/>
                        <a:gd name="T3" fmla="*/ 21 h 1281"/>
                        <a:gd name="T4" fmla="*/ 1470 w 1737"/>
                        <a:gd name="T5" fmla="*/ 47 h 1281"/>
                        <a:gd name="T6" fmla="*/ 1452 w 1737"/>
                        <a:gd name="T7" fmla="*/ 69 h 1281"/>
                        <a:gd name="T8" fmla="*/ 1432 w 1737"/>
                        <a:gd name="T9" fmla="*/ 92 h 1281"/>
                        <a:gd name="T10" fmla="*/ 1409 w 1737"/>
                        <a:gd name="T11" fmla="*/ 116 h 1281"/>
                        <a:gd name="T12" fmla="*/ 1384 w 1737"/>
                        <a:gd name="T13" fmla="*/ 138 h 1281"/>
                        <a:gd name="T14" fmla="*/ 1362 w 1737"/>
                        <a:gd name="T15" fmla="*/ 156 h 1281"/>
                        <a:gd name="T16" fmla="*/ 1337 w 1737"/>
                        <a:gd name="T17" fmla="*/ 175 h 1281"/>
                        <a:gd name="T18" fmla="*/ 1309 w 1737"/>
                        <a:gd name="T19" fmla="*/ 195 h 1281"/>
                        <a:gd name="T20" fmla="*/ 1288 w 1737"/>
                        <a:gd name="T21" fmla="*/ 211 h 1281"/>
                        <a:gd name="T22" fmla="*/ 1253 w 1737"/>
                        <a:gd name="T23" fmla="*/ 233 h 1281"/>
                        <a:gd name="T24" fmla="*/ 1211 w 1737"/>
                        <a:gd name="T25" fmla="*/ 258 h 1281"/>
                        <a:gd name="T26" fmla="*/ 1166 w 1737"/>
                        <a:gd name="T27" fmla="*/ 284 h 1281"/>
                        <a:gd name="T28" fmla="*/ 1117 w 1737"/>
                        <a:gd name="T29" fmla="*/ 305 h 1281"/>
                        <a:gd name="T30" fmla="*/ 1069 w 1737"/>
                        <a:gd name="T31" fmla="*/ 326 h 1281"/>
                        <a:gd name="T32" fmla="*/ 1010 w 1737"/>
                        <a:gd name="T33" fmla="*/ 348 h 1281"/>
                        <a:gd name="T34" fmla="*/ 951 w 1737"/>
                        <a:gd name="T35" fmla="*/ 369 h 1281"/>
                        <a:gd name="T36" fmla="*/ 886 w 1737"/>
                        <a:gd name="T37" fmla="*/ 387 h 1281"/>
                        <a:gd name="T38" fmla="*/ 827 w 1737"/>
                        <a:gd name="T39" fmla="*/ 403 h 1281"/>
                        <a:gd name="T40" fmla="*/ 768 w 1737"/>
                        <a:gd name="T41" fmla="*/ 416 h 1281"/>
                        <a:gd name="T42" fmla="*/ 708 w 1737"/>
                        <a:gd name="T43" fmla="*/ 428 h 1281"/>
                        <a:gd name="T44" fmla="*/ 646 w 1737"/>
                        <a:gd name="T45" fmla="*/ 438 h 1281"/>
                        <a:gd name="T46" fmla="*/ 576 w 1737"/>
                        <a:gd name="T47" fmla="*/ 448 h 1281"/>
                        <a:gd name="T48" fmla="*/ 505 w 1737"/>
                        <a:gd name="T49" fmla="*/ 455 h 1281"/>
                        <a:gd name="T50" fmla="*/ 434 w 1737"/>
                        <a:gd name="T51" fmla="*/ 460 h 1281"/>
                        <a:gd name="T52" fmla="*/ 359 w 1737"/>
                        <a:gd name="T53" fmla="*/ 463 h 1281"/>
                        <a:gd name="T54" fmla="*/ 284 w 1737"/>
                        <a:gd name="T55" fmla="*/ 463 h 1281"/>
                        <a:gd name="T56" fmla="*/ 0 w 1737"/>
                        <a:gd name="T57" fmla="*/ 523 h 1281"/>
                        <a:gd name="T58" fmla="*/ 284 w 1737"/>
                        <a:gd name="T59" fmla="*/ 596 h 1281"/>
                        <a:gd name="T60" fmla="*/ 371 w 1737"/>
                        <a:gd name="T61" fmla="*/ 595 h 1281"/>
                        <a:gd name="T62" fmla="*/ 451 w 1737"/>
                        <a:gd name="T63" fmla="*/ 592 h 1281"/>
                        <a:gd name="T64" fmla="*/ 522 w 1737"/>
                        <a:gd name="T65" fmla="*/ 587 h 1281"/>
                        <a:gd name="T66" fmla="*/ 593 w 1737"/>
                        <a:gd name="T67" fmla="*/ 581 h 1281"/>
                        <a:gd name="T68" fmla="*/ 659 w 1737"/>
                        <a:gd name="T69" fmla="*/ 574 h 1281"/>
                        <a:gd name="T70" fmla="*/ 736 w 1737"/>
                        <a:gd name="T71" fmla="*/ 563 h 1281"/>
                        <a:gd name="T72" fmla="*/ 801 w 1737"/>
                        <a:gd name="T73" fmla="*/ 552 h 1281"/>
                        <a:gd name="T74" fmla="*/ 874 w 1737"/>
                        <a:gd name="T75" fmla="*/ 537 h 1281"/>
                        <a:gd name="T76" fmla="*/ 938 w 1737"/>
                        <a:gd name="T77" fmla="*/ 523 h 1281"/>
                        <a:gd name="T78" fmla="*/ 1007 w 1737"/>
                        <a:gd name="T79" fmla="*/ 504 h 1281"/>
                        <a:gd name="T80" fmla="*/ 1069 w 1737"/>
                        <a:gd name="T81" fmla="*/ 486 h 1281"/>
                        <a:gd name="T82" fmla="*/ 1127 w 1737"/>
                        <a:gd name="T83" fmla="*/ 468 h 1281"/>
                        <a:gd name="T84" fmla="*/ 1185 w 1737"/>
                        <a:gd name="T85" fmla="*/ 446 h 1281"/>
                        <a:gd name="T86" fmla="*/ 1243 w 1737"/>
                        <a:gd name="T87" fmla="*/ 423 h 1281"/>
                        <a:gd name="T88" fmla="*/ 1296 w 1737"/>
                        <a:gd name="T89" fmla="*/ 399 h 1281"/>
                        <a:gd name="T90" fmla="*/ 1341 w 1737"/>
                        <a:gd name="T91" fmla="*/ 378 h 1281"/>
                        <a:gd name="T92" fmla="*/ 1393 w 1737"/>
                        <a:gd name="T93" fmla="*/ 349 h 1281"/>
                        <a:gd name="T94" fmla="*/ 1436 w 1737"/>
                        <a:gd name="T95" fmla="*/ 324 h 1281"/>
                        <a:gd name="T96" fmla="*/ 1480 w 1737"/>
                        <a:gd name="T97" fmla="*/ 296 h 1281"/>
                        <a:gd name="T98" fmla="*/ 1521 w 1737"/>
                        <a:gd name="T99" fmla="*/ 267 h 1281"/>
                        <a:gd name="T100" fmla="*/ 1560 w 1737"/>
                        <a:gd name="T101" fmla="*/ 239 h 1281"/>
                        <a:gd name="T102" fmla="*/ 1588 w 1737"/>
                        <a:gd name="T103" fmla="*/ 217 h 1281"/>
                        <a:gd name="T104" fmla="*/ 1609 w 1737"/>
                        <a:gd name="T105" fmla="*/ 201 h 1281"/>
                        <a:gd name="T106" fmla="*/ 1624 w 1737"/>
                        <a:gd name="T107" fmla="*/ 186 h 1281"/>
                        <a:gd name="T108" fmla="*/ 1641 w 1737"/>
                        <a:gd name="T109" fmla="*/ 166 h 1281"/>
                        <a:gd name="T110" fmla="*/ 1657 w 1737"/>
                        <a:gd name="T111" fmla="*/ 151 h 1281"/>
                        <a:gd name="T112" fmla="*/ 1675 w 1737"/>
                        <a:gd name="T113" fmla="*/ 131 h 1281"/>
                        <a:gd name="T114" fmla="*/ 1693 w 1737"/>
                        <a:gd name="T115" fmla="*/ 111 h 1281"/>
                        <a:gd name="T116" fmla="*/ 1707 w 1737"/>
                        <a:gd name="T117" fmla="*/ 94 h 1281"/>
                        <a:gd name="T118" fmla="*/ 1721 w 1737"/>
                        <a:gd name="T119" fmla="*/ 75 h 1281"/>
                        <a:gd name="T120" fmla="*/ 1731 w 1737"/>
                        <a:gd name="T121" fmla="*/ 57 h 1281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</a:gdLst>
                      <a:ahLst/>
                      <a:cxnLst>
                        <a:cxn ang="T122">
                          <a:pos x="T0" y="T1"/>
                        </a:cxn>
                        <a:cxn ang="T123">
                          <a:pos x="T2" y="T3"/>
                        </a:cxn>
                        <a:cxn ang="T124">
                          <a:pos x="T4" y="T5"/>
                        </a:cxn>
                        <a:cxn ang="T125">
                          <a:pos x="T6" y="T7"/>
                        </a:cxn>
                        <a:cxn ang="T126">
                          <a:pos x="T8" y="T9"/>
                        </a:cxn>
                        <a:cxn ang="T127">
                          <a:pos x="T10" y="T11"/>
                        </a:cxn>
                        <a:cxn ang="T128">
                          <a:pos x="T12" y="T13"/>
                        </a:cxn>
                        <a:cxn ang="T129">
                          <a:pos x="T14" y="T15"/>
                        </a:cxn>
                        <a:cxn ang="T130">
                          <a:pos x="T16" y="T17"/>
                        </a:cxn>
                        <a:cxn ang="T131">
                          <a:pos x="T18" y="T19"/>
                        </a:cxn>
                        <a:cxn ang="T132">
                          <a:pos x="T20" y="T21"/>
                        </a:cxn>
                        <a:cxn ang="T133">
                          <a:pos x="T22" y="T23"/>
                        </a:cxn>
                        <a:cxn ang="T134">
                          <a:pos x="T24" y="T25"/>
                        </a:cxn>
                        <a:cxn ang="T135">
                          <a:pos x="T26" y="T27"/>
                        </a:cxn>
                        <a:cxn ang="T136">
                          <a:pos x="T28" y="T29"/>
                        </a:cxn>
                        <a:cxn ang="T137">
                          <a:pos x="T30" y="T31"/>
                        </a:cxn>
                        <a:cxn ang="T138">
                          <a:pos x="T32" y="T33"/>
                        </a:cxn>
                        <a:cxn ang="T139">
                          <a:pos x="T34" y="T35"/>
                        </a:cxn>
                        <a:cxn ang="T140">
                          <a:pos x="T36" y="T37"/>
                        </a:cxn>
                        <a:cxn ang="T141">
                          <a:pos x="T38" y="T39"/>
                        </a:cxn>
                        <a:cxn ang="T142">
                          <a:pos x="T40" y="T41"/>
                        </a:cxn>
                        <a:cxn ang="T143">
                          <a:pos x="T42" y="T43"/>
                        </a:cxn>
                        <a:cxn ang="T144">
                          <a:pos x="T44" y="T45"/>
                        </a:cxn>
                        <a:cxn ang="T145">
                          <a:pos x="T46" y="T47"/>
                        </a:cxn>
                        <a:cxn ang="T146">
                          <a:pos x="T48" y="T49"/>
                        </a:cxn>
                        <a:cxn ang="T147">
                          <a:pos x="T50" y="T51"/>
                        </a:cxn>
                        <a:cxn ang="T148">
                          <a:pos x="T52" y="T53"/>
                        </a:cxn>
                        <a:cxn ang="T149">
                          <a:pos x="T54" y="T55"/>
                        </a:cxn>
                        <a:cxn ang="T150">
                          <a:pos x="T56" y="T57"/>
                        </a:cxn>
                        <a:cxn ang="T151">
                          <a:pos x="T58" y="T59"/>
                        </a:cxn>
                        <a:cxn ang="T152">
                          <a:pos x="T60" y="T61"/>
                        </a:cxn>
                        <a:cxn ang="T153">
                          <a:pos x="T62" y="T63"/>
                        </a:cxn>
                        <a:cxn ang="T154">
                          <a:pos x="T64" y="T65"/>
                        </a:cxn>
                        <a:cxn ang="T155">
                          <a:pos x="T66" y="T67"/>
                        </a:cxn>
                        <a:cxn ang="T156">
                          <a:pos x="T68" y="T69"/>
                        </a:cxn>
                        <a:cxn ang="T157">
                          <a:pos x="T70" y="T71"/>
                        </a:cxn>
                        <a:cxn ang="T158">
                          <a:pos x="T72" y="T73"/>
                        </a:cxn>
                        <a:cxn ang="T159">
                          <a:pos x="T74" y="T75"/>
                        </a:cxn>
                        <a:cxn ang="T160">
                          <a:pos x="T76" y="T77"/>
                        </a:cxn>
                        <a:cxn ang="T161">
                          <a:pos x="T78" y="T79"/>
                        </a:cxn>
                        <a:cxn ang="T162">
                          <a:pos x="T80" y="T81"/>
                        </a:cxn>
                        <a:cxn ang="T163">
                          <a:pos x="T82" y="T83"/>
                        </a:cxn>
                        <a:cxn ang="T164">
                          <a:pos x="T84" y="T85"/>
                        </a:cxn>
                        <a:cxn ang="T165">
                          <a:pos x="T86" y="T87"/>
                        </a:cxn>
                        <a:cxn ang="T166">
                          <a:pos x="T88" y="T89"/>
                        </a:cxn>
                        <a:cxn ang="T167">
                          <a:pos x="T90" y="T91"/>
                        </a:cxn>
                        <a:cxn ang="T168">
                          <a:pos x="T92" y="T93"/>
                        </a:cxn>
                        <a:cxn ang="T169">
                          <a:pos x="T94" y="T95"/>
                        </a:cxn>
                        <a:cxn ang="T170">
                          <a:pos x="T96" y="T97"/>
                        </a:cxn>
                        <a:cxn ang="T171">
                          <a:pos x="T98" y="T99"/>
                        </a:cxn>
                        <a:cxn ang="T172">
                          <a:pos x="T100" y="T101"/>
                        </a:cxn>
                        <a:cxn ang="T173">
                          <a:pos x="T102" y="T103"/>
                        </a:cxn>
                        <a:cxn ang="T174">
                          <a:pos x="T104" y="T105"/>
                        </a:cxn>
                        <a:cxn ang="T175">
                          <a:pos x="T106" y="T107"/>
                        </a:cxn>
                        <a:cxn ang="T176">
                          <a:pos x="T108" y="T109"/>
                        </a:cxn>
                        <a:cxn ang="T177">
                          <a:pos x="T110" y="T111"/>
                        </a:cxn>
                        <a:cxn ang="T178">
                          <a:pos x="T112" y="T113"/>
                        </a:cxn>
                        <a:cxn ang="T179">
                          <a:pos x="T114" y="T115"/>
                        </a:cxn>
                        <a:cxn ang="T180">
                          <a:pos x="T116" y="T117"/>
                        </a:cxn>
                        <a:cxn ang="T181">
                          <a:pos x="T118" y="T119"/>
                        </a:cxn>
                        <a:cxn ang="T182">
                          <a:pos x="T120" y="T121"/>
                        </a:cxn>
                      </a:cxnLst>
                      <a:rect l="0" t="0" r="r" b="b"/>
                      <a:pathLst>
                        <a:path w="1737" h="1281">
                          <a:moveTo>
                            <a:pt x="1737" y="98"/>
                          </a:moveTo>
                          <a:lnTo>
                            <a:pt x="1501" y="0"/>
                          </a:lnTo>
                          <a:lnTo>
                            <a:pt x="1495" y="21"/>
                          </a:lnTo>
                          <a:lnTo>
                            <a:pt x="1488" y="43"/>
                          </a:lnTo>
                          <a:lnTo>
                            <a:pt x="1479" y="70"/>
                          </a:lnTo>
                          <a:lnTo>
                            <a:pt x="1470" y="94"/>
                          </a:lnTo>
                          <a:lnTo>
                            <a:pt x="1461" y="119"/>
                          </a:lnTo>
                          <a:lnTo>
                            <a:pt x="1452" y="138"/>
                          </a:lnTo>
                          <a:lnTo>
                            <a:pt x="1441" y="164"/>
                          </a:lnTo>
                          <a:lnTo>
                            <a:pt x="1432" y="185"/>
                          </a:lnTo>
                          <a:lnTo>
                            <a:pt x="1420" y="209"/>
                          </a:lnTo>
                          <a:lnTo>
                            <a:pt x="1409" y="232"/>
                          </a:lnTo>
                          <a:lnTo>
                            <a:pt x="1396" y="255"/>
                          </a:lnTo>
                          <a:lnTo>
                            <a:pt x="1384" y="276"/>
                          </a:lnTo>
                          <a:lnTo>
                            <a:pt x="1373" y="294"/>
                          </a:lnTo>
                          <a:lnTo>
                            <a:pt x="1362" y="312"/>
                          </a:lnTo>
                          <a:lnTo>
                            <a:pt x="1350" y="331"/>
                          </a:lnTo>
                          <a:lnTo>
                            <a:pt x="1337" y="350"/>
                          </a:lnTo>
                          <a:lnTo>
                            <a:pt x="1323" y="372"/>
                          </a:lnTo>
                          <a:lnTo>
                            <a:pt x="1309" y="391"/>
                          </a:lnTo>
                          <a:lnTo>
                            <a:pt x="1300" y="406"/>
                          </a:lnTo>
                          <a:lnTo>
                            <a:pt x="1288" y="423"/>
                          </a:lnTo>
                          <a:lnTo>
                            <a:pt x="1272" y="444"/>
                          </a:lnTo>
                          <a:lnTo>
                            <a:pt x="1253" y="466"/>
                          </a:lnTo>
                          <a:lnTo>
                            <a:pt x="1232" y="493"/>
                          </a:lnTo>
                          <a:lnTo>
                            <a:pt x="1211" y="517"/>
                          </a:lnTo>
                          <a:lnTo>
                            <a:pt x="1188" y="543"/>
                          </a:lnTo>
                          <a:lnTo>
                            <a:pt x="1166" y="568"/>
                          </a:lnTo>
                          <a:lnTo>
                            <a:pt x="1139" y="592"/>
                          </a:lnTo>
                          <a:lnTo>
                            <a:pt x="1117" y="611"/>
                          </a:lnTo>
                          <a:lnTo>
                            <a:pt x="1095" y="631"/>
                          </a:lnTo>
                          <a:lnTo>
                            <a:pt x="1069" y="652"/>
                          </a:lnTo>
                          <a:lnTo>
                            <a:pt x="1040" y="675"/>
                          </a:lnTo>
                          <a:lnTo>
                            <a:pt x="1010" y="697"/>
                          </a:lnTo>
                          <a:lnTo>
                            <a:pt x="983" y="717"/>
                          </a:lnTo>
                          <a:lnTo>
                            <a:pt x="951" y="738"/>
                          </a:lnTo>
                          <a:lnTo>
                            <a:pt x="918" y="759"/>
                          </a:lnTo>
                          <a:lnTo>
                            <a:pt x="886" y="775"/>
                          </a:lnTo>
                          <a:lnTo>
                            <a:pt x="856" y="791"/>
                          </a:lnTo>
                          <a:lnTo>
                            <a:pt x="827" y="806"/>
                          </a:lnTo>
                          <a:lnTo>
                            <a:pt x="800" y="819"/>
                          </a:lnTo>
                          <a:lnTo>
                            <a:pt x="768" y="833"/>
                          </a:lnTo>
                          <a:lnTo>
                            <a:pt x="738" y="845"/>
                          </a:lnTo>
                          <a:lnTo>
                            <a:pt x="708" y="856"/>
                          </a:lnTo>
                          <a:lnTo>
                            <a:pt x="674" y="867"/>
                          </a:lnTo>
                          <a:lnTo>
                            <a:pt x="646" y="877"/>
                          </a:lnTo>
                          <a:lnTo>
                            <a:pt x="611" y="887"/>
                          </a:lnTo>
                          <a:lnTo>
                            <a:pt x="576" y="897"/>
                          </a:lnTo>
                          <a:lnTo>
                            <a:pt x="541" y="905"/>
                          </a:lnTo>
                          <a:lnTo>
                            <a:pt x="505" y="911"/>
                          </a:lnTo>
                          <a:lnTo>
                            <a:pt x="467" y="918"/>
                          </a:lnTo>
                          <a:lnTo>
                            <a:pt x="434" y="921"/>
                          </a:lnTo>
                          <a:lnTo>
                            <a:pt x="399" y="924"/>
                          </a:lnTo>
                          <a:lnTo>
                            <a:pt x="359" y="926"/>
                          </a:lnTo>
                          <a:lnTo>
                            <a:pt x="325" y="926"/>
                          </a:lnTo>
                          <a:lnTo>
                            <a:pt x="284" y="926"/>
                          </a:lnTo>
                          <a:lnTo>
                            <a:pt x="284" y="833"/>
                          </a:lnTo>
                          <a:lnTo>
                            <a:pt x="0" y="1047"/>
                          </a:lnTo>
                          <a:lnTo>
                            <a:pt x="284" y="1281"/>
                          </a:lnTo>
                          <a:lnTo>
                            <a:pt x="284" y="1192"/>
                          </a:lnTo>
                          <a:lnTo>
                            <a:pt x="330" y="1192"/>
                          </a:lnTo>
                          <a:lnTo>
                            <a:pt x="371" y="1190"/>
                          </a:lnTo>
                          <a:lnTo>
                            <a:pt x="413" y="1187"/>
                          </a:lnTo>
                          <a:lnTo>
                            <a:pt x="451" y="1184"/>
                          </a:lnTo>
                          <a:lnTo>
                            <a:pt x="487" y="1180"/>
                          </a:lnTo>
                          <a:lnTo>
                            <a:pt x="522" y="1175"/>
                          </a:lnTo>
                          <a:lnTo>
                            <a:pt x="560" y="1169"/>
                          </a:lnTo>
                          <a:lnTo>
                            <a:pt x="593" y="1162"/>
                          </a:lnTo>
                          <a:lnTo>
                            <a:pt x="625" y="1156"/>
                          </a:lnTo>
                          <a:lnTo>
                            <a:pt x="659" y="1148"/>
                          </a:lnTo>
                          <a:lnTo>
                            <a:pt x="703" y="1137"/>
                          </a:lnTo>
                          <a:lnTo>
                            <a:pt x="736" y="1127"/>
                          </a:lnTo>
                          <a:lnTo>
                            <a:pt x="770" y="1115"/>
                          </a:lnTo>
                          <a:lnTo>
                            <a:pt x="801" y="1104"/>
                          </a:lnTo>
                          <a:lnTo>
                            <a:pt x="839" y="1090"/>
                          </a:lnTo>
                          <a:lnTo>
                            <a:pt x="874" y="1075"/>
                          </a:lnTo>
                          <a:lnTo>
                            <a:pt x="906" y="1060"/>
                          </a:lnTo>
                          <a:lnTo>
                            <a:pt x="938" y="1046"/>
                          </a:lnTo>
                          <a:lnTo>
                            <a:pt x="974" y="1026"/>
                          </a:lnTo>
                          <a:lnTo>
                            <a:pt x="1007" y="1008"/>
                          </a:lnTo>
                          <a:lnTo>
                            <a:pt x="1039" y="992"/>
                          </a:lnTo>
                          <a:lnTo>
                            <a:pt x="1069" y="973"/>
                          </a:lnTo>
                          <a:lnTo>
                            <a:pt x="1096" y="957"/>
                          </a:lnTo>
                          <a:lnTo>
                            <a:pt x="1127" y="936"/>
                          </a:lnTo>
                          <a:lnTo>
                            <a:pt x="1154" y="916"/>
                          </a:lnTo>
                          <a:lnTo>
                            <a:pt x="1185" y="893"/>
                          </a:lnTo>
                          <a:lnTo>
                            <a:pt x="1216" y="871"/>
                          </a:lnTo>
                          <a:lnTo>
                            <a:pt x="1243" y="846"/>
                          </a:lnTo>
                          <a:lnTo>
                            <a:pt x="1270" y="822"/>
                          </a:lnTo>
                          <a:lnTo>
                            <a:pt x="1296" y="799"/>
                          </a:lnTo>
                          <a:lnTo>
                            <a:pt x="1320" y="777"/>
                          </a:lnTo>
                          <a:lnTo>
                            <a:pt x="1341" y="756"/>
                          </a:lnTo>
                          <a:lnTo>
                            <a:pt x="1368" y="728"/>
                          </a:lnTo>
                          <a:lnTo>
                            <a:pt x="1393" y="699"/>
                          </a:lnTo>
                          <a:lnTo>
                            <a:pt x="1414" y="676"/>
                          </a:lnTo>
                          <a:lnTo>
                            <a:pt x="1436" y="649"/>
                          </a:lnTo>
                          <a:lnTo>
                            <a:pt x="1458" y="621"/>
                          </a:lnTo>
                          <a:lnTo>
                            <a:pt x="1480" y="592"/>
                          </a:lnTo>
                          <a:lnTo>
                            <a:pt x="1501" y="563"/>
                          </a:lnTo>
                          <a:lnTo>
                            <a:pt x="1521" y="535"/>
                          </a:lnTo>
                          <a:lnTo>
                            <a:pt x="1544" y="504"/>
                          </a:lnTo>
                          <a:lnTo>
                            <a:pt x="1560" y="479"/>
                          </a:lnTo>
                          <a:lnTo>
                            <a:pt x="1577" y="453"/>
                          </a:lnTo>
                          <a:lnTo>
                            <a:pt x="1588" y="435"/>
                          </a:lnTo>
                          <a:lnTo>
                            <a:pt x="1600" y="417"/>
                          </a:lnTo>
                          <a:lnTo>
                            <a:pt x="1609" y="402"/>
                          </a:lnTo>
                          <a:lnTo>
                            <a:pt x="1615" y="388"/>
                          </a:lnTo>
                          <a:lnTo>
                            <a:pt x="1624" y="372"/>
                          </a:lnTo>
                          <a:lnTo>
                            <a:pt x="1631" y="352"/>
                          </a:lnTo>
                          <a:lnTo>
                            <a:pt x="1641" y="333"/>
                          </a:lnTo>
                          <a:lnTo>
                            <a:pt x="1650" y="316"/>
                          </a:lnTo>
                          <a:lnTo>
                            <a:pt x="1657" y="302"/>
                          </a:lnTo>
                          <a:lnTo>
                            <a:pt x="1666" y="282"/>
                          </a:lnTo>
                          <a:lnTo>
                            <a:pt x="1675" y="263"/>
                          </a:lnTo>
                          <a:lnTo>
                            <a:pt x="1683" y="244"/>
                          </a:lnTo>
                          <a:lnTo>
                            <a:pt x="1693" y="222"/>
                          </a:lnTo>
                          <a:lnTo>
                            <a:pt x="1699" y="205"/>
                          </a:lnTo>
                          <a:lnTo>
                            <a:pt x="1707" y="188"/>
                          </a:lnTo>
                          <a:lnTo>
                            <a:pt x="1713" y="169"/>
                          </a:lnTo>
                          <a:lnTo>
                            <a:pt x="1721" y="150"/>
                          </a:lnTo>
                          <a:lnTo>
                            <a:pt x="1727" y="130"/>
                          </a:lnTo>
                          <a:lnTo>
                            <a:pt x="1731" y="115"/>
                          </a:lnTo>
                          <a:lnTo>
                            <a:pt x="1737" y="98"/>
                          </a:lnTo>
                          <a:close/>
                        </a:path>
                      </a:pathLst>
                    </a:custGeom>
                    <a:solidFill>
                      <a:srgbClr val="00FF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1318" name="WordArt 15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2434" y="2086"/>
                    <a:ext cx="1304" cy="343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en-US" sz="3600" b="1" i="1" kern="10">
                        <a:ln w="12700">
                          <a:solidFill>
                            <a:srgbClr val="EAEAEA"/>
                          </a:solidFill>
                          <a:round/>
                          <a:headEnd/>
                          <a:tailEnd/>
                        </a:ln>
                        <a:gradFill rotWithShape="1">
                          <a:gsLst>
                            <a:gs pos="0">
                              <a:srgbClr val="A603AB"/>
                            </a:gs>
                            <a:gs pos="12000">
                              <a:srgbClr val="E81766"/>
                            </a:gs>
                            <a:gs pos="27000">
                              <a:srgbClr val="EE3F17"/>
                            </a:gs>
                            <a:gs pos="48000">
                              <a:srgbClr val="FFFF00"/>
                            </a:gs>
                            <a:gs pos="64999">
                              <a:srgbClr val="1A8D48"/>
                            </a:gs>
                            <a:gs pos="78999">
                              <a:srgbClr val="0819FB"/>
                            </a:gs>
                            <a:gs pos="100000">
                              <a:srgbClr val="A603AB"/>
                            </a:gs>
                          </a:gsLst>
                          <a:lin ang="0" scaled="1"/>
                        </a:gradFill>
                        <a:effectLst>
                          <a:outerShdw dist="35921" dir="2700000" sy="50000" kx="2115830" algn="bl" rotWithShape="0">
                            <a:srgbClr val="C0C0C0"/>
                          </a:outerShdw>
                        </a:effectLst>
                        <a:latin typeface="Arial Black"/>
                      </a:rPr>
                      <a:t>Single Source</a:t>
                    </a:r>
                  </a:p>
                </p:txBody>
              </p:sp>
              <p:sp>
                <p:nvSpPr>
                  <p:cNvPr id="11319" name="WordArt 16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2309" y="2414"/>
                    <a:ext cx="1565" cy="345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en-US" sz="3600" b="1" i="1" kern="10">
                        <a:ln w="12700">
                          <a:solidFill>
                            <a:srgbClr val="EAEAEA"/>
                          </a:solidFill>
                          <a:round/>
                          <a:headEnd/>
                          <a:tailEnd/>
                        </a:ln>
                        <a:gradFill rotWithShape="1">
                          <a:gsLst>
                            <a:gs pos="0">
                              <a:srgbClr val="A603AB"/>
                            </a:gs>
                            <a:gs pos="12000">
                              <a:srgbClr val="E81766"/>
                            </a:gs>
                            <a:gs pos="27000">
                              <a:srgbClr val="EE3F17"/>
                            </a:gs>
                            <a:gs pos="48000">
                              <a:srgbClr val="FFFF00"/>
                            </a:gs>
                            <a:gs pos="64999">
                              <a:srgbClr val="1A8D48"/>
                            </a:gs>
                            <a:gs pos="78999">
                              <a:srgbClr val="0819FB"/>
                            </a:gs>
                            <a:gs pos="100000">
                              <a:srgbClr val="A603AB"/>
                            </a:gs>
                          </a:gsLst>
                          <a:lin ang="0" scaled="1"/>
                        </a:gradFill>
                        <a:effectLst>
                          <a:outerShdw dist="35921" dir="2700000" sy="50000" kx="2115830" algn="bl" rotWithShape="0">
                            <a:srgbClr val="C0C0C0"/>
                          </a:outerShdw>
                        </a:effectLst>
                        <a:latin typeface="Arial Black"/>
                      </a:rPr>
                      <a:t>of Responsibility</a:t>
                    </a:r>
                  </a:p>
                </p:txBody>
              </p:sp>
            </p:grpSp>
            <p:grpSp>
              <p:nvGrpSpPr>
                <p:cNvPr id="11306" name="Group 38"/>
                <p:cNvGrpSpPr>
                  <a:grpSpLocks/>
                </p:cNvGrpSpPr>
                <p:nvPr/>
              </p:nvGrpSpPr>
              <p:grpSpPr bwMode="auto">
                <a:xfrm>
                  <a:off x="274" y="1070"/>
                  <a:ext cx="2429" cy="2225"/>
                  <a:chOff x="242" y="1070"/>
                  <a:chExt cx="2461" cy="2211"/>
                </a:xfrm>
              </p:grpSpPr>
              <p:grpSp>
                <p:nvGrpSpPr>
                  <p:cNvPr id="11307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860" y="2534"/>
                    <a:ext cx="1210" cy="747"/>
                    <a:chOff x="-223" y="1974"/>
                    <a:chExt cx="1526" cy="882"/>
                  </a:xfrm>
                </p:grpSpPr>
                <p:sp>
                  <p:nvSpPr>
                    <p:cNvPr id="11314" name="Rectangle 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-223" y="2344"/>
                      <a:ext cx="1526" cy="51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square" lIns="92075" tIns="46038" rIns="92075" bIns="46038">
                      <a:spAutoFit/>
                    </a:bodyPr>
                    <a:lstStyle/>
                    <a:p>
                      <a:pPr algn="ctr" eaLnBrk="0" hangingPunct="0"/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Project</a:t>
                      </a:r>
                    </a:p>
                    <a:p>
                      <a:pPr algn="ctr" eaLnBrk="0" hangingPunct="0"/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Commissioning</a:t>
                      </a:r>
                    </a:p>
                  </p:txBody>
                </p:sp>
                <p:graphicFrame>
                  <p:nvGraphicFramePr>
                    <p:cNvPr id="11315" name="Object 41"/>
                    <p:cNvGraphicFramePr>
                      <a:graphicFrameLocks/>
                    </p:cNvGraphicFramePr>
                    <p:nvPr/>
                  </p:nvGraphicFramePr>
                  <p:xfrm>
                    <a:off x="288" y="1974"/>
                    <a:ext cx="648" cy="405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spid="_x0000_s11504" name="Clip" r:id="rId4" imgW="1456690" imgH="914400" progId="MS_ClipArt_Gallery.2">
                            <p:embed/>
                          </p:oleObj>
                        </mc:Choice>
                        <mc:Fallback>
                          <p:oleObj name="Clip" r:id="rId4" imgW="1456690" imgH="914400" progId="MS_ClipArt_Gallery.2">
                            <p:embed/>
                            <p:pic>
                              <p:nvPicPr>
                                <p:cNvPr id="0" name="Object 41"/>
                                <p:cNvPicPr>
                                  <a:picLocks noChangeArrowheads="1"/>
                                </p:cNvPicPr>
                                <p:nvPr/>
                              </p:nvPicPr>
                              <p:blipFill>
                                <a:blip r:embed="rId5"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288" y="1974"/>
                                  <a:ext cx="648" cy="405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</p:grpSp>
              <p:grpSp>
                <p:nvGrpSpPr>
                  <p:cNvPr id="11308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1055" y="1822"/>
                    <a:ext cx="708" cy="681"/>
                    <a:chOff x="412" y="2986"/>
                    <a:chExt cx="892" cy="804"/>
                  </a:xfrm>
                </p:grpSpPr>
                <p:sp>
                  <p:nvSpPr>
                    <p:cNvPr id="11312" name="Rectangle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2" y="3493"/>
                      <a:ext cx="892" cy="29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square" lIns="92075" tIns="46038" rIns="92075" bIns="46038">
                      <a:spAutoFit/>
                    </a:bodyPr>
                    <a:lstStyle/>
                    <a:p>
                      <a:pPr algn="ctr" eaLnBrk="0" hangingPunct="0"/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Training</a:t>
                      </a:r>
                    </a:p>
                  </p:txBody>
                </p:sp>
                <p:graphicFrame>
                  <p:nvGraphicFramePr>
                    <p:cNvPr id="11313" name="Object 44"/>
                    <p:cNvGraphicFramePr>
                      <a:graphicFrameLocks/>
                    </p:cNvGraphicFramePr>
                    <p:nvPr/>
                  </p:nvGraphicFramePr>
                  <p:xfrm>
                    <a:off x="621" y="2986"/>
                    <a:ext cx="675" cy="520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spid="_x0000_s11505" name="Clip" r:id="rId6" imgW="3657600" imgH="2817375" progId="MS_ClipArt_Gallery.2">
                            <p:embed/>
                          </p:oleObj>
                        </mc:Choice>
                        <mc:Fallback>
                          <p:oleObj name="Clip" r:id="rId6" imgW="3657600" imgH="2817375" progId="MS_ClipArt_Gallery.2">
                            <p:embed/>
                            <p:pic>
                              <p:nvPicPr>
                                <p:cNvPr id="0" name="Object 44"/>
                                <p:cNvPicPr>
                                  <a:picLocks noChangeArrowheads="1"/>
                                </p:cNvPicPr>
                                <p:nvPr/>
                              </p:nvPicPr>
                              <p:blipFill>
                                <a:blip r:embed="rId7"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621" y="2986"/>
                                  <a:ext cx="675" cy="52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</p:grpSp>
              <p:sp>
                <p:nvSpPr>
                  <p:cNvPr id="11309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1643" y="1534"/>
                    <a:ext cx="1060" cy="43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 eaLnBrk="0" hangingPunct="0"/>
                    <a:r>
                      <a:rPr lang="en-US" sz="1600">
                        <a:solidFill>
                          <a:srgbClr val="000000"/>
                        </a:solidFill>
                        <a:latin typeface="Times New Roman" pitchFamily="18" charset="0"/>
                      </a:rPr>
                      <a:t>Measurement</a:t>
                    </a:r>
                  </a:p>
                  <a:p>
                    <a:pPr algn="ctr" eaLnBrk="0" hangingPunct="0"/>
                    <a:r>
                      <a:rPr lang="en-US" sz="1600">
                        <a:solidFill>
                          <a:srgbClr val="000000"/>
                        </a:solidFill>
                        <a:latin typeface="Times New Roman" pitchFamily="18" charset="0"/>
                      </a:rPr>
                      <a:t>&amp; Verification</a:t>
                    </a:r>
                  </a:p>
                </p:txBody>
              </p:sp>
              <p:pic>
                <p:nvPicPr>
                  <p:cNvPr id="11310" name="Picture 46"/>
                  <p:cNvPicPr>
                    <a:picLocks noChangeAspect="1" noChangeArrowheads="1"/>
                  </p:cNvPicPr>
                  <p:nvPr/>
                </p:nvPicPr>
                <p:blipFill>
                  <a:blip r:embed="rId8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910" y="1135"/>
                    <a:ext cx="565" cy="45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1311" name="Text Box 4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2" y="1070"/>
                    <a:ext cx="1236" cy="51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algn="ctr"/>
                    <a:r>
                      <a:rPr lang="en-US" sz="2000" b="1" dirty="0">
                        <a:latin typeface="Times New Roman" pitchFamily="18" charset="0"/>
                      </a:rPr>
                      <a:t>Performance</a:t>
                    </a:r>
                  </a:p>
                  <a:p>
                    <a:pPr algn="ctr"/>
                    <a:r>
                      <a:rPr lang="en-US" sz="2000" b="1" dirty="0">
                        <a:latin typeface="Times New Roman" pitchFamily="18" charset="0"/>
                      </a:rPr>
                      <a:t>Management</a:t>
                    </a:r>
                  </a:p>
                </p:txBody>
              </p:sp>
            </p:grpSp>
          </p:grpSp>
          <p:grpSp>
            <p:nvGrpSpPr>
              <p:cNvPr id="11280" name="Group 17"/>
              <p:cNvGrpSpPr>
                <a:grpSpLocks/>
              </p:cNvGrpSpPr>
              <p:nvPr/>
            </p:nvGrpSpPr>
            <p:grpSpPr bwMode="auto">
              <a:xfrm>
                <a:off x="2571" y="915"/>
                <a:ext cx="3205" cy="2317"/>
                <a:chOff x="2562" y="915"/>
                <a:chExt cx="3205" cy="2317"/>
              </a:xfrm>
            </p:grpSpPr>
            <p:grpSp>
              <p:nvGrpSpPr>
                <p:cNvPr id="11281" name="Group 18"/>
                <p:cNvGrpSpPr>
                  <a:grpSpLocks/>
                </p:cNvGrpSpPr>
                <p:nvPr/>
              </p:nvGrpSpPr>
              <p:grpSpPr bwMode="auto">
                <a:xfrm>
                  <a:off x="3449" y="1110"/>
                  <a:ext cx="1109" cy="877"/>
                  <a:chOff x="3518" y="956"/>
                  <a:chExt cx="1396" cy="1036"/>
                </a:xfrm>
              </p:grpSpPr>
              <p:sp>
                <p:nvSpPr>
                  <p:cNvPr id="11297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3518" y="1481"/>
                    <a:ext cx="1396" cy="51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 eaLnBrk="0" hangingPunct="0"/>
                    <a:r>
                      <a:rPr lang="en-US" sz="1600">
                        <a:solidFill>
                          <a:srgbClr val="000000"/>
                        </a:solidFill>
                        <a:latin typeface="Times New Roman" pitchFamily="18" charset="0"/>
                      </a:rPr>
                      <a:t>Comprehensive</a:t>
                    </a:r>
                  </a:p>
                  <a:p>
                    <a:pPr algn="ctr" eaLnBrk="0" hangingPunct="0"/>
                    <a:r>
                      <a:rPr lang="en-US" sz="1600">
                        <a:solidFill>
                          <a:srgbClr val="000000"/>
                        </a:solidFill>
                        <a:latin typeface="Times New Roman" pitchFamily="18" charset="0"/>
                      </a:rPr>
                      <a:t>Energy Audit</a:t>
                    </a:r>
                  </a:p>
                </p:txBody>
              </p:sp>
              <p:grpSp>
                <p:nvGrpSpPr>
                  <p:cNvPr id="11298" name="Group 20"/>
                  <p:cNvGrpSpPr>
                    <a:grpSpLocks/>
                  </p:cNvGrpSpPr>
                  <p:nvPr/>
                </p:nvGrpSpPr>
                <p:grpSpPr bwMode="auto">
                  <a:xfrm>
                    <a:off x="3948" y="956"/>
                    <a:ext cx="384" cy="529"/>
                    <a:chOff x="3948" y="956"/>
                    <a:chExt cx="384" cy="529"/>
                  </a:xfrm>
                </p:grpSpPr>
                <p:graphicFrame>
                  <p:nvGraphicFramePr>
                    <p:cNvPr id="11299" name="Object 21"/>
                    <p:cNvGraphicFramePr>
                      <a:graphicFrameLocks/>
                    </p:cNvGraphicFramePr>
                    <p:nvPr/>
                  </p:nvGraphicFramePr>
                  <p:xfrm>
                    <a:off x="3948" y="956"/>
                    <a:ext cx="384" cy="529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spid="_x0000_s11506" name="Clip" r:id="rId9" imgW="2660904" imgH="3659429" progId="MS_ClipArt_Gallery.2">
                            <p:embed/>
                          </p:oleObj>
                        </mc:Choice>
                        <mc:Fallback>
                          <p:oleObj name="Clip" r:id="rId9" imgW="2660904" imgH="3659429" progId="MS_ClipArt_Gallery.2">
                            <p:embed/>
                            <p:pic>
                              <p:nvPicPr>
                                <p:cNvPr id="0" name="Object 21"/>
                                <p:cNvPicPr>
                                  <a:picLocks noChangeArrowheads="1"/>
                                </p:cNvPicPr>
                                <p:nvPr/>
                              </p:nvPicPr>
                              <p:blipFill>
                                <a:blip r:embed="rId10"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3948" y="956"/>
                                  <a:ext cx="384" cy="529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  <p:graphicFrame>
                  <p:nvGraphicFramePr>
                    <p:cNvPr id="11300" name="Object 22"/>
                    <p:cNvGraphicFramePr>
                      <a:graphicFrameLocks/>
                    </p:cNvGraphicFramePr>
                    <p:nvPr/>
                  </p:nvGraphicFramePr>
                  <p:xfrm>
                    <a:off x="3991" y="1039"/>
                    <a:ext cx="234" cy="162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spid="_x0000_s11507" name="Clip" r:id="rId11" imgW="1359552" imgH="627144" progId="MS_ClipArt_Gallery.2">
                            <p:embed/>
                          </p:oleObj>
                        </mc:Choice>
                        <mc:Fallback>
                          <p:oleObj name="Clip" r:id="rId11" imgW="1359552" imgH="627144" progId="MS_ClipArt_Gallery.2">
                            <p:embed/>
                            <p:pic>
                              <p:nvPicPr>
                                <p:cNvPr id="0" name="Object 22"/>
                                <p:cNvPicPr>
                                  <a:picLocks noChangeArrowheads="1"/>
                                </p:cNvPicPr>
                                <p:nvPr/>
                              </p:nvPicPr>
                              <p:blipFill>
                                <a:blip r:embed="rId12"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3991" y="1039"/>
                                  <a:ext cx="234" cy="162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</p:grpSp>
            </p:grpSp>
            <p:grpSp>
              <p:nvGrpSpPr>
                <p:cNvPr id="11282" name="Group 23"/>
                <p:cNvGrpSpPr>
                  <a:grpSpLocks/>
                </p:cNvGrpSpPr>
                <p:nvPr/>
              </p:nvGrpSpPr>
              <p:grpSpPr bwMode="auto">
                <a:xfrm>
                  <a:off x="4113" y="2497"/>
                  <a:ext cx="895" cy="735"/>
                  <a:chOff x="4187" y="2543"/>
                  <a:chExt cx="948" cy="777"/>
                </a:xfrm>
              </p:grpSpPr>
              <p:sp>
                <p:nvSpPr>
                  <p:cNvPr id="11295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4187" y="2863"/>
                    <a:ext cx="948" cy="45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 eaLnBrk="0" hangingPunct="0"/>
                    <a:r>
                      <a:rPr lang="en-US" sz="1600">
                        <a:solidFill>
                          <a:srgbClr val="000000"/>
                        </a:solidFill>
                        <a:latin typeface="Times New Roman" pitchFamily="18" charset="0"/>
                      </a:rPr>
                      <a:t>Engineering</a:t>
                    </a:r>
                  </a:p>
                  <a:p>
                    <a:pPr algn="ctr" eaLnBrk="0" hangingPunct="0"/>
                    <a:r>
                      <a:rPr lang="en-US" sz="1600">
                        <a:solidFill>
                          <a:srgbClr val="000000"/>
                        </a:solidFill>
                        <a:latin typeface="Times New Roman" pitchFamily="18" charset="0"/>
                      </a:rPr>
                      <a:t>and Design</a:t>
                    </a:r>
                  </a:p>
                </p:txBody>
              </p:sp>
              <p:graphicFrame>
                <p:nvGraphicFramePr>
                  <p:cNvPr id="11296" name="Object 25"/>
                  <p:cNvGraphicFramePr>
                    <a:graphicFrameLocks/>
                  </p:cNvGraphicFramePr>
                  <p:nvPr/>
                </p:nvGraphicFramePr>
                <p:xfrm>
                  <a:off x="4401" y="2543"/>
                  <a:ext cx="505" cy="363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11508" name="Clip" r:id="rId13" imgW="1278754" imgH="574879" progId="MS_ClipArt_Gallery.2">
                          <p:embed/>
                        </p:oleObj>
                      </mc:Choice>
                      <mc:Fallback>
                        <p:oleObj name="Clip" r:id="rId13" imgW="1278754" imgH="574879" progId="MS_ClipArt_Gallery.2">
                          <p:embed/>
                          <p:pic>
                            <p:nvPicPr>
                              <p:cNvPr id="0" name="Object 25"/>
                              <p:cNvPicPr>
                                <a:picLocks noChangeArrowheads="1"/>
                              </p:cNvPicPr>
                              <p:nvPr/>
                            </p:nvPicPr>
                            <p:blipFill>
                              <a:blip r:embed="rId14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4401" y="2543"/>
                                <a:ext cx="505" cy="363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  <p:sp>
              <p:nvSpPr>
                <p:cNvPr id="11283" name="Rectangle 26"/>
                <p:cNvSpPr>
                  <a:spLocks noChangeArrowheads="1"/>
                </p:cNvSpPr>
                <p:nvPr/>
              </p:nvSpPr>
              <p:spPr bwMode="auto">
                <a:xfrm>
                  <a:off x="4169" y="2087"/>
                  <a:ext cx="954" cy="4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ctr" eaLnBrk="0" hangingPunct="0"/>
                  <a:r>
                    <a:rPr lang="en-US" sz="1600">
                      <a:solidFill>
                        <a:srgbClr val="000000"/>
                      </a:solidFill>
                      <a:latin typeface="Times New Roman" pitchFamily="18" charset="0"/>
                    </a:rPr>
                    <a:t>Funding</a:t>
                  </a:r>
                </a:p>
                <a:p>
                  <a:pPr algn="ctr" eaLnBrk="0" hangingPunct="0"/>
                  <a:r>
                    <a:rPr lang="en-US" sz="1600">
                      <a:solidFill>
                        <a:srgbClr val="000000"/>
                      </a:solidFill>
                      <a:latin typeface="Times New Roman" pitchFamily="18" charset="0"/>
                    </a:rPr>
                    <a:t>Coordination</a:t>
                  </a:r>
                </a:p>
              </p:txBody>
            </p:sp>
            <p:grpSp>
              <p:nvGrpSpPr>
                <p:cNvPr id="11284" name="Group 27"/>
                <p:cNvGrpSpPr>
                  <a:grpSpLocks/>
                </p:cNvGrpSpPr>
                <p:nvPr/>
              </p:nvGrpSpPr>
              <p:grpSpPr bwMode="auto">
                <a:xfrm>
                  <a:off x="2562" y="915"/>
                  <a:ext cx="1053" cy="931"/>
                  <a:chOff x="2562" y="915"/>
                  <a:chExt cx="1053" cy="931"/>
                </a:xfrm>
              </p:grpSpPr>
              <p:sp>
                <p:nvSpPr>
                  <p:cNvPr id="11293" name="Text 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62" y="1414"/>
                    <a:ext cx="1053" cy="43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algn="ctr"/>
                    <a:r>
                      <a:rPr lang="en-US" sz="1600">
                        <a:solidFill>
                          <a:srgbClr val="000000"/>
                        </a:solidFill>
                        <a:latin typeface="Times New Roman" pitchFamily="18" charset="0"/>
                      </a:rPr>
                      <a:t>Workshops</a:t>
                    </a:r>
                  </a:p>
                  <a:p>
                    <a:pPr algn="ctr"/>
                    <a:r>
                      <a:rPr lang="en-US" sz="1600">
                        <a:solidFill>
                          <a:srgbClr val="000000"/>
                        </a:solidFill>
                        <a:latin typeface="Times New Roman" pitchFamily="18" charset="0"/>
                      </a:rPr>
                      <a:t>and Interviews</a:t>
                    </a:r>
                  </a:p>
                </p:txBody>
              </p:sp>
              <p:pic>
                <p:nvPicPr>
                  <p:cNvPr id="11294" name="Picture 29"/>
                  <p:cNvPicPr>
                    <a:picLocks noChangeAspect="1" noChangeArrowheads="1"/>
                  </p:cNvPicPr>
                  <p:nvPr/>
                </p:nvPicPr>
                <p:blipFill>
                  <a:blip r:embed="rId1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792" y="915"/>
                    <a:ext cx="577" cy="52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  <p:grpSp>
              <p:nvGrpSpPr>
                <p:cNvPr id="11285" name="Group 30"/>
                <p:cNvGrpSpPr>
                  <a:grpSpLocks/>
                </p:cNvGrpSpPr>
                <p:nvPr/>
              </p:nvGrpSpPr>
              <p:grpSpPr bwMode="auto">
                <a:xfrm>
                  <a:off x="4458" y="1713"/>
                  <a:ext cx="335" cy="404"/>
                  <a:chOff x="4458" y="1713"/>
                  <a:chExt cx="335" cy="404"/>
                </a:xfrm>
              </p:grpSpPr>
              <p:grpSp>
                <p:nvGrpSpPr>
                  <p:cNvPr id="11287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4458" y="1713"/>
                    <a:ext cx="322" cy="404"/>
                    <a:chOff x="4838" y="1916"/>
                    <a:chExt cx="406" cy="477"/>
                  </a:xfrm>
                </p:grpSpPr>
                <p:graphicFrame>
                  <p:nvGraphicFramePr>
                    <p:cNvPr id="11291" name="Object 32"/>
                    <p:cNvGraphicFramePr>
                      <a:graphicFrameLocks/>
                    </p:cNvGraphicFramePr>
                    <p:nvPr/>
                  </p:nvGraphicFramePr>
                  <p:xfrm>
                    <a:off x="4838" y="1916"/>
                    <a:ext cx="406" cy="477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spid="_x0000_s11509" name="Clip" r:id="rId16" imgW="3192463" imgH="3749675" progId="MS_ClipArt_Gallery.2">
                            <p:embed/>
                          </p:oleObj>
                        </mc:Choice>
                        <mc:Fallback>
                          <p:oleObj name="Clip" r:id="rId16" imgW="3192463" imgH="3749675" progId="MS_ClipArt_Gallery.2">
                            <p:embed/>
                            <p:pic>
                              <p:nvPicPr>
                                <p:cNvPr id="0" name="Object 32"/>
                                <p:cNvPicPr>
                                  <a:picLocks noChangeArrowheads="1"/>
                                </p:cNvPicPr>
                                <p:nvPr/>
                              </p:nvPicPr>
                              <p:blipFill>
                                <a:blip r:embed="rId17"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4838" y="1916"/>
                                  <a:ext cx="406" cy="477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  <p:sp>
                  <p:nvSpPr>
                    <p:cNvPr id="11292" name="Freeform 33"/>
                    <p:cNvSpPr>
                      <a:spLocks/>
                    </p:cNvSpPr>
                    <p:nvPr/>
                  </p:nvSpPr>
                  <p:spPr bwMode="auto">
                    <a:xfrm>
                      <a:off x="4941" y="2283"/>
                      <a:ext cx="129" cy="35"/>
                    </a:xfrm>
                    <a:custGeom>
                      <a:avLst/>
                      <a:gdLst>
                        <a:gd name="T0" fmla="*/ 14 w 129"/>
                        <a:gd name="T1" fmla="*/ 24 h 35"/>
                        <a:gd name="T2" fmla="*/ 26 w 129"/>
                        <a:gd name="T3" fmla="*/ 12 h 35"/>
                        <a:gd name="T4" fmla="*/ 32 w 129"/>
                        <a:gd name="T5" fmla="*/ 6 h 35"/>
                        <a:gd name="T6" fmla="*/ 26 w 129"/>
                        <a:gd name="T7" fmla="*/ 8 h 35"/>
                        <a:gd name="T8" fmla="*/ 18 w 129"/>
                        <a:gd name="T9" fmla="*/ 12 h 35"/>
                        <a:gd name="T10" fmla="*/ 12 w 129"/>
                        <a:gd name="T11" fmla="*/ 14 h 35"/>
                        <a:gd name="T12" fmla="*/ 6 w 129"/>
                        <a:gd name="T13" fmla="*/ 14 h 35"/>
                        <a:gd name="T14" fmla="*/ 0 w 129"/>
                        <a:gd name="T15" fmla="*/ 18 h 35"/>
                        <a:gd name="T16" fmla="*/ 6 w 129"/>
                        <a:gd name="T17" fmla="*/ 18 h 35"/>
                        <a:gd name="T18" fmla="*/ 14 w 129"/>
                        <a:gd name="T19" fmla="*/ 24 h 35"/>
                        <a:gd name="T20" fmla="*/ 16 w 129"/>
                        <a:gd name="T21" fmla="*/ 16 h 35"/>
                        <a:gd name="T22" fmla="*/ 22 w 129"/>
                        <a:gd name="T23" fmla="*/ 14 h 35"/>
                        <a:gd name="T24" fmla="*/ 28 w 129"/>
                        <a:gd name="T25" fmla="*/ 14 h 35"/>
                        <a:gd name="T26" fmla="*/ 34 w 129"/>
                        <a:gd name="T27" fmla="*/ 14 h 35"/>
                        <a:gd name="T28" fmla="*/ 40 w 129"/>
                        <a:gd name="T29" fmla="*/ 16 h 35"/>
                        <a:gd name="T30" fmla="*/ 46 w 129"/>
                        <a:gd name="T31" fmla="*/ 18 h 35"/>
                        <a:gd name="T32" fmla="*/ 52 w 129"/>
                        <a:gd name="T33" fmla="*/ 28 h 35"/>
                        <a:gd name="T34" fmla="*/ 54 w 129"/>
                        <a:gd name="T35" fmla="*/ 34 h 35"/>
                        <a:gd name="T36" fmla="*/ 56 w 129"/>
                        <a:gd name="T37" fmla="*/ 28 h 35"/>
                        <a:gd name="T38" fmla="*/ 56 w 129"/>
                        <a:gd name="T39" fmla="*/ 22 h 35"/>
                        <a:gd name="T40" fmla="*/ 56 w 129"/>
                        <a:gd name="T41" fmla="*/ 16 h 35"/>
                        <a:gd name="T42" fmla="*/ 62 w 129"/>
                        <a:gd name="T43" fmla="*/ 16 h 35"/>
                        <a:gd name="T44" fmla="*/ 68 w 129"/>
                        <a:gd name="T45" fmla="*/ 14 h 35"/>
                        <a:gd name="T46" fmla="*/ 62 w 129"/>
                        <a:gd name="T47" fmla="*/ 12 h 35"/>
                        <a:gd name="T48" fmla="*/ 56 w 129"/>
                        <a:gd name="T49" fmla="*/ 12 h 35"/>
                        <a:gd name="T50" fmla="*/ 50 w 129"/>
                        <a:gd name="T51" fmla="*/ 14 h 35"/>
                        <a:gd name="T52" fmla="*/ 60 w 129"/>
                        <a:gd name="T53" fmla="*/ 12 h 35"/>
                        <a:gd name="T54" fmla="*/ 66 w 129"/>
                        <a:gd name="T55" fmla="*/ 12 h 35"/>
                        <a:gd name="T56" fmla="*/ 74 w 129"/>
                        <a:gd name="T57" fmla="*/ 12 h 35"/>
                        <a:gd name="T58" fmla="*/ 82 w 129"/>
                        <a:gd name="T59" fmla="*/ 12 h 35"/>
                        <a:gd name="T60" fmla="*/ 88 w 129"/>
                        <a:gd name="T61" fmla="*/ 12 h 35"/>
                        <a:gd name="T62" fmla="*/ 92 w 129"/>
                        <a:gd name="T63" fmla="*/ 6 h 35"/>
                        <a:gd name="T64" fmla="*/ 94 w 129"/>
                        <a:gd name="T65" fmla="*/ 0 h 35"/>
                        <a:gd name="T66" fmla="*/ 98 w 129"/>
                        <a:gd name="T67" fmla="*/ 6 h 35"/>
                        <a:gd name="T68" fmla="*/ 104 w 129"/>
                        <a:gd name="T69" fmla="*/ 10 h 35"/>
                        <a:gd name="T70" fmla="*/ 110 w 129"/>
                        <a:gd name="T71" fmla="*/ 8 h 35"/>
                        <a:gd name="T72" fmla="*/ 116 w 129"/>
                        <a:gd name="T73" fmla="*/ 8 h 35"/>
                        <a:gd name="T74" fmla="*/ 122 w 129"/>
                        <a:gd name="T75" fmla="*/ 8 h 35"/>
                        <a:gd name="T76" fmla="*/ 128 w 129"/>
                        <a:gd name="T77" fmla="*/ 8 h 35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</a:gdLst>
                      <a:ahLst/>
                      <a:cxnLst>
                        <a:cxn ang="T78">
                          <a:pos x="T0" y="T1"/>
                        </a:cxn>
                        <a:cxn ang="T79">
                          <a:pos x="T2" y="T3"/>
                        </a:cxn>
                        <a:cxn ang="T80">
                          <a:pos x="T4" y="T5"/>
                        </a:cxn>
                        <a:cxn ang="T81">
                          <a:pos x="T6" y="T7"/>
                        </a:cxn>
                        <a:cxn ang="T82">
                          <a:pos x="T8" y="T9"/>
                        </a:cxn>
                        <a:cxn ang="T83">
                          <a:pos x="T10" y="T11"/>
                        </a:cxn>
                        <a:cxn ang="T84">
                          <a:pos x="T12" y="T13"/>
                        </a:cxn>
                        <a:cxn ang="T85">
                          <a:pos x="T14" y="T15"/>
                        </a:cxn>
                        <a:cxn ang="T86">
                          <a:pos x="T16" y="T17"/>
                        </a:cxn>
                        <a:cxn ang="T87">
                          <a:pos x="T18" y="T19"/>
                        </a:cxn>
                        <a:cxn ang="T88">
                          <a:pos x="T20" y="T21"/>
                        </a:cxn>
                        <a:cxn ang="T89">
                          <a:pos x="T22" y="T23"/>
                        </a:cxn>
                        <a:cxn ang="T90">
                          <a:pos x="T24" y="T25"/>
                        </a:cxn>
                        <a:cxn ang="T91">
                          <a:pos x="T26" y="T27"/>
                        </a:cxn>
                        <a:cxn ang="T92">
                          <a:pos x="T28" y="T29"/>
                        </a:cxn>
                        <a:cxn ang="T93">
                          <a:pos x="T30" y="T31"/>
                        </a:cxn>
                        <a:cxn ang="T94">
                          <a:pos x="T32" y="T33"/>
                        </a:cxn>
                        <a:cxn ang="T95">
                          <a:pos x="T34" y="T35"/>
                        </a:cxn>
                        <a:cxn ang="T96">
                          <a:pos x="T36" y="T37"/>
                        </a:cxn>
                        <a:cxn ang="T97">
                          <a:pos x="T38" y="T39"/>
                        </a:cxn>
                        <a:cxn ang="T98">
                          <a:pos x="T40" y="T41"/>
                        </a:cxn>
                        <a:cxn ang="T99">
                          <a:pos x="T42" y="T43"/>
                        </a:cxn>
                        <a:cxn ang="T100">
                          <a:pos x="T44" y="T45"/>
                        </a:cxn>
                        <a:cxn ang="T101">
                          <a:pos x="T46" y="T47"/>
                        </a:cxn>
                        <a:cxn ang="T102">
                          <a:pos x="T48" y="T49"/>
                        </a:cxn>
                        <a:cxn ang="T103">
                          <a:pos x="T50" y="T51"/>
                        </a:cxn>
                        <a:cxn ang="T104">
                          <a:pos x="T52" y="T53"/>
                        </a:cxn>
                        <a:cxn ang="T105">
                          <a:pos x="T54" y="T55"/>
                        </a:cxn>
                        <a:cxn ang="T106">
                          <a:pos x="T56" y="T57"/>
                        </a:cxn>
                        <a:cxn ang="T107">
                          <a:pos x="T58" y="T59"/>
                        </a:cxn>
                        <a:cxn ang="T108">
                          <a:pos x="T60" y="T61"/>
                        </a:cxn>
                        <a:cxn ang="T109">
                          <a:pos x="T62" y="T63"/>
                        </a:cxn>
                        <a:cxn ang="T110">
                          <a:pos x="T64" y="T65"/>
                        </a:cxn>
                        <a:cxn ang="T111">
                          <a:pos x="T66" y="T67"/>
                        </a:cxn>
                        <a:cxn ang="T112">
                          <a:pos x="T68" y="T69"/>
                        </a:cxn>
                        <a:cxn ang="T113">
                          <a:pos x="T70" y="T71"/>
                        </a:cxn>
                        <a:cxn ang="T114">
                          <a:pos x="T72" y="T73"/>
                        </a:cxn>
                        <a:cxn ang="T115">
                          <a:pos x="T74" y="T75"/>
                        </a:cxn>
                        <a:cxn ang="T116">
                          <a:pos x="T76" y="T77"/>
                        </a:cxn>
                      </a:cxnLst>
                      <a:rect l="0" t="0" r="r" b="b"/>
                      <a:pathLst>
                        <a:path w="129" h="35">
                          <a:moveTo>
                            <a:pt x="14" y="24"/>
                          </a:moveTo>
                          <a:lnTo>
                            <a:pt x="26" y="12"/>
                          </a:lnTo>
                          <a:lnTo>
                            <a:pt x="32" y="6"/>
                          </a:lnTo>
                          <a:lnTo>
                            <a:pt x="26" y="8"/>
                          </a:lnTo>
                          <a:lnTo>
                            <a:pt x="18" y="12"/>
                          </a:lnTo>
                          <a:lnTo>
                            <a:pt x="12" y="14"/>
                          </a:lnTo>
                          <a:lnTo>
                            <a:pt x="6" y="14"/>
                          </a:lnTo>
                          <a:lnTo>
                            <a:pt x="0" y="18"/>
                          </a:lnTo>
                          <a:lnTo>
                            <a:pt x="6" y="18"/>
                          </a:lnTo>
                          <a:lnTo>
                            <a:pt x="14" y="24"/>
                          </a:lnTo>
                          <a:lnTo>
                            <a:pt x="16" y="16"/>
                          </a:lnTo>
                          <a:lnTo>
                            <a:pt x="22" y="14"/>
                          </a:lnTo>
                          <a:lnTo>
                            <a:pt x="28" y="14"/>
                          </a:lnTo>
                          <a:lnTo>
                            <a:pt x="34" y="14"/>
                          </a:lnTo>
                          <a:lnTo>
                            <a:pt x="40" y="16"/>
                          </a:lnTo>
                          <a:lnTo>
                            <a:pt x="46" y="18"/>
                          </a:lnTo>
                          <a:lnTo>
                            <a:pt x="52" y="28"/>
                          </a:lnTo>
                          <a:lnTo>
                            <a:pt x="54" y="34"/>
                          </a:lnTo>
                          <a:lnTo>
                            <a:pt x="56" y="28"/>
                          </a:lnTo>
                          <a:lnTo>
                            <a:pt x="56" y="22"/>
                          </a:lnTo>
                          <a:lnTo>
                            <a:pt x="56" y="16"/>
                          </a:lnTo>
                          <a:lnTo>
                            <a:pt x="62" y="16"/>
                          </a:lnTo>
                          <a:lnTo>
                            <a:pt x="68" y="14"/>
                          </a:lnTo>
                          <a:lnTo>
                            <a:pt x="62" y="12"/>
                          </a:lnTo>
                          <a:lnTo>
                            <a:pt x="56" y="12"/>
                          </a:lnTo>
                          <a:lnTo>
                            <a:pt x="50" y="14"/>
                          </a:lnTo>
                          <a:lnTo>
                            <a:pt x="60" y="12"/>
                          </a:lnTo>
                          <a:lnTo>
                            <a:pt x="66" y="12"/>
                          </a:lnTo>
                          <a:lnTo>
                            <a:pt x="74" y="12"/>
                          </a:lnTo>
                          <a:lnTo>
                            <a:pt x="82" y="12"/>
                          </a:lnTo>
                          <a:lnTo>
                            <a:pt x="88" y="12"/>
                          </a:lnTo>
                          <a:lnTo>
                            <a:pt x="92" y="6"/>
                          </a:lnTo>
                          <a:lnTo>
                            <a:pt x="94" y="0"/>
                          </a:lnTo>
                          <a:lnTo>
                            <a:pt x="98" y="6"/>
                          </a:lnTo>
                          <a:lnTo>
                            <a:pt x="104" y="10"/>
                          </a:lnTo>
                          <a:lnTo>
                            <a:pt x="110" y="8"/>
                          </a:lnTo>
                          <a:lnTo>
                            <a:pt x="116" y="8"/>
                          </a:lnTo>
                          <a:lnTo>
                            <a:pt x="122" y="8"/>
                          </a:lnTo>
                          <a:lnTo>
                            <a:pt x="128" y="8"/>
                          </a:lnTo>
                        </a:path>
                      </a:pathLst>
                    </a:custGeom>
                    <a:noFill/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1288" name="Text Box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25" y="1766"/>
                    <a:ext cx="268" cy="34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en-US" sz="2400">
                        <a:latin typeface="Times New Roman" pitchFamily="18" charset="0"/>
                      </a:rPr>
                      <a:t>S</a:t>
                    </a:r>
                  </a:p>
                </p:txBody>
              </p:sp>
              <p:sp>
                <p:nvSpPr>
                  <p:cNvPr id="11289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4619" y="1821"/>
                    <a:ext cx="0" cy="17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90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4630" y="1821"/>
                    <a:ext cx="0" cy="17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286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4548" y="1008"/>
                  <a:ext cx="1219" cy="52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/>
                  <a:r>
                    <a:rPr lang="en-US" sz="2000" b="1">
                      <a:latin typeface="Times New Roman" pitchFamily="18" charset="0"/>
                    </a:rPr>
                    <a:t>Project</a:t>
                  </a:r>
                </a:p>
                <a:p>
                  <a:pPr algn="ctr"/>
                  <a:r>
                    <a:rPr lang="en-US" sz="2000" b="1">
                      <a:latin typeface="Times New Roman" pitchFamily="18" charset="0"/>
                    </a:rPr>
                    <a:t>Development</a:t>
                  </a:r>
                </a:p>
              </p:txBody>
            </p:sp>
          </p:grpSp>
        </p:grpSp>
        <p:grpSp>
          <p:nvGrpSpPr>
            <p:cNvPr id="11269" name="Group 48"/>
            <p:cNvGrpSpPr>
              <a:grpSpLocks/>
            </p:cNvGrpSpPr>
            <p:nvPr/>
          </p:nvGrpSpPr>
          <p:grpSpPr bwMode="auto">
            <a:xfrm>
              <a:off x="1767" y="2966"/>
              <a:ext cx="2661" cy="1325"/>
              <a:chOff x="1767" y="2966"/>
              <a:chExt cx="2661" cy="1325"/>
            </a:xfrm>
          </p:grpSpPr>
          <p:grpSp>
            <p:nvGrpSpPr>
              <p:cNvPr id="11270" name="Group 49"/>
              <p:cNvGrpSpPr>
                <a:grpSpLocks/>
              </p:cNvGrpSpPr>
              <p:nvPr/>
            </p:nvGrpSpPr>
            <p:grpSpPr bwMode="auto">
              <a:xfrm>
                <a:off x="1767" y="2966"/>
                <a:ext cx="938" cy="893"/>
                <a:chOff x="1542" y="3420"/>
                <a:chExt cx="1184" cy="1055"/>
              </a:xfrm>
            </p:grpSpPr>
            <p:sp>
              <p:nvSpPr>
                <p:cNvPr id="11277" name="Rectangle 50"/>
                <p:cNvSpPr>
                  <a:spLocks noChangeArrowheads="1"/>
                </p:cNvSpPr>
                <p:nvPr/>
              </p:nvSpPr>
              <p:spPr bwMode="auto">
                <a:xfrm>
                  <a:off x="1542" y="3964"/>
                  <a:ext cx="1184" cy="51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ctr" eaLnBrk="0" hangingPunct="0"/>
                  <a:r>
                    <a:rPr lang="en-US" sz="1600">
                      <a:solidFill>
                        <a:srgbClr val="000000"/>
                      </a:solidFill>
                      <a:latin typeface="Times New Roman" pitchFamily="18" charset="0"/>
                    </a:rPr>
                    <a:t>Construction</a:t>
                  </a:r>
                </a:p>
                <a:p>
                  <a:pPr algn="ctr" eaLnBrk="0" hangingPunct="0"/>
                  <a:r>
                    <a:rPr lang="en-US" sz="1600">
                      <a:solidFill>
                        <a:srgbClr val="000000"/>
                      </a:solidFill>
                      <a:latin typeface="Times New Roman" pitchFamily="18" charset="0"/>
                    </a:rPr>
                    <a:t>Installation</a:t>
                  </a:r>
                </a:p>
              </p:txBody>
            </p:sp>
            <p:graphicFrame>
              <p:nvGraphicFramePr>
                <p:cNvPr id="11278" name="Object 51"/>
                <p:cNvGraphicFramePr>
                  <a:graphicFrameLocks/>
                </p:cNvGraphicFramePr>
                <p:nvPr/>
              </p:nvGraphicFramePr>
              <p:xfrm>
                <a:off x="1873" y="3420"/>
                <a:ext cx="437" cy="57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510" name="Clip" r:id="rId18" imgW="3794125" imgH="4960938" progId="MS_ClipArt_Gallery.2">
                        <p:embed/>
                      </p:oleObj>
                    </mc:Choice>
                    <mc:Fallback>
                      <p:oleObj name="Clip" r:id="rId18" imgW="3794125" imgH="4960938" progId="MS_ClipArt_Gallery.2">
                        <p:embed/>
                        <p:pic>
                          <p:nvPicPr>
                            <p:cNvPr id="0" name="Object 51"/>
                            <p:cNvPicPr>
                              <a:picLocks noChangeArrowheads="1"/>
                            </p:cNvPicPr>
                            <p:nvPr/>
                          </p:nvPicPr>
                          <p:blipFill>
                            <a:blip r:embed="rId1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873" y="3420"/>
                              <a:ext cx="437" cy="57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11271" name="Group 52"/>
              <p:cNvGrpSpPr>
                <a:grpSpLocks/>
              </p:cNvGrpSpPr>
              <p:nvPr/>
            </p:nvGrpSpPr>
            <p:grpSpPr bwMode="auto">
              <a:xfrm>
                <a:off x="2622" y="3145"/>
                <a:ext cx="945" cy="848"/>
                <a:chOff x="2595" y="3092"/>
                <a:chExt cx="999" cy="897"/>
              </a:xfrm>
            </p:grpSpPr>
            <p:sp>
              <p:nvSpPr>
                <p:cNvPr id="11275" name="Rectangle 53"/>
                <p:cNvSpPr>
                  <a:spLocks noChangeArrowheads="1"/>
                </p:cNvSpPr>
                <p:nvPr/>
              </p:nvSpPr>
              <p:spPr bwMode="auto">
                <a:xfrm>
                  <a:off x="2595" y="3532"/>
                  <a:ext cx="999" cy="45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ctr" eaLnBrk="0" hangingPunct="0"/>
                  <a:r>
                    <a:rPr lang="en-US" sz="1600">
                      <a:solidFill>
                        <a:srgbClr val="000000"/>
                      </a:solidFill>
                      <a:latin typeface="Times New Roman" pitchFamily="18" charset="0"/>
                    </a:rPr>
                    <a:t>Construction</a:t>
                  </a:r>
                </a:p>
                <a:p>
                  <a:pPr algn="ctr" eaLnBrk="0" hangingPunct="0"/>
                  <a:r>
                    <a:rPr lang="en-US" sz="1600">
                      <a:solidFill>
                        <a:srgbClr val="000000"/>
                      </a:solidFill>
                      <a:latin typeface="Times New Roman" pitchFamily="18" charset="0"/>
                    </a:rPr>
                    <a:t>Management</a:t>
                  </a:r>
                </a:p>
              </p:txBody>
            </p:sp>
            <p:graphicFrame>
              <p:nvGraphicFramePr>
                <p:cNvPr id="11276" name="Object 54"/>
                <p:cNvGraphicFramePr>
                  <a:graphicFrameLocks noChangeAspect="1"/>
                </p:cNvGraphicFramePr>
                <p:nvPr/>
              </p:nvGraphicFramePr>
              <p:xfrm>
                <a:off x="2782" y="3092"/>
                <a:ext cx="604" cy="49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511" name="Clip" r:id="rId20" imgW="4519613" imgH="3467100" progId="MS_ClipArt_Gallery.2">
                        <p:embed/>
                      </p:oleObj>
                    </mc:Choice>
                    <mc:Fallback>
                      <p:oleObj name="Clip" r:id="rId20" imgW="4519613" imgH="3467100" progId="MS_ClipArt_Gallery.2">
                        <p:embed/>
                        <p:pic>
                          <p:nvPicPr>
                            <p:cNvPr id="0" name="Object 54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782" y="3092"/>
                              <a:ext cx="604" cy="495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11272" name="Text Box 55"/>
              <p:cNvSpPr txBox="1">
                <a:spLocks noChangeArrowheads="1"/>
              </p:cNvSpPr>
              <p:nvPr/>
            </p:nvSpPr>
            <p:spPr bwMode="auto">
              <a:xfrm>
                <a:off x="2522" y="3996"/>
                <a:ext cx="1453" cy="2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000" b="1">
                    <a:latin typeface="Times New Roman" pitchFamily="18" charset="0"/>
                  </a:rPr>
                  <a:t>Implementation</a:t>
                </a:r>
              </a:p>
            </p:txBody>
          </p:sp>
          <p:sp>
            <p:nvSpPr>
              <p:cNvPr id="11273" name="Text Box 56"/>
              <p:cNvSpPr txBox="1">
                <a:spLocks noChangeArrowheads="1"/>
              </p:cNvSpPr>
              <p:nvPr/>
            </p:nvSpPr>
            <p:spPr bwMode="auto">
              <a:xfrm>
                <a:off x="3575" y="3466"/>
                <a:ext cx="853" cy="4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US" sz="1600" dirty="0">
                    <a:solidFill>
                      <a:srgbClr val="000000"/>
                    </a:solidFill>
                    <a:latin typeface="Times New Roman" pitchFamily="18" charset="0"/>
                  </a:rPr>
                  <a:t>Equipment Selection</a:t>
                </a:r>
              </a:p>
            </p:txBody>
          </p:sp>
          <p:graphicFrame>
            <p:nvGraphicFramePr>
              <p:cNvPr id="11274" name="Object 57"/>
              <p:cNvGraphicFramePr>
                <a:graphicFrameLocks noChangeAspect="1"/>
              </p:cNvGraphicFramePr>
              <p:nvPr/>
            </p:nvGraphicFramePr>
            <p:xfrm>
              <a:off x="3599" y="3113"/>
              <a:ext cx="663" cy="39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512" name="Photo Editor Photo" r:id="rId22" imgW="2495238" imgH="1495634" progId="MSPhotoEd.3">
                      <p:embed/>
                    </p:oleObj>
                  </mc:Choice>
                  <mc:Fallback>
                    <p:oleObj name="Photo Editor Photo" r:id="rId22" imgW="2495238" imgH="1495634" progId="MSPhotoEd.3">
                      <p:embed/>
                      <p:pic>
                        <p:nvPicPr>
                          <p:cNvPr id="0" name="Object 5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99" y="3113"/>
                            <a:ext cx="663" cy="39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11267" name="Rectangle 58"/>
          <p:cNvSpPr>
            <a:spLocks noChangeArrowheads="1"/>
          </p:cNvSpPr>
          <p:nvPr/>
        </p:nvSpPr>
        <p:spPr bwMode="auto">
          <a:xfrm>
            <a:off x="3200400" y="304800"/>
            <a:ext cx="5562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3600" b="1">
                <a:solidFill>
                  <a:schemeClr val="tx2"/>
                </a:solidFill>
                <a:latin typeface="Times New Roman" pitchFamily="18" charset="0"/>
              </a:rPr>
              <a:t>Typical Process</a:t>
            </a:r>
            <a:r>
              <a:rPr lang="en-US" sz="4400" b="1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Custom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564</TotalTime>
  <Words>430</Words>
  <Application>Microsoft Office PowerPoint</Application>
  <PresentationFormat>On-screen Show (4:3)</PresentationFormat>
  <Paragraphs>124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Arial Black</vt:lpstr>
      <vt:lpstr>Calibri</vt:lpstr>
      <vt:lpstr>Times New Roman</vt:lpstr>
      <vt:lpstr>Wingdings</vt:lpstr>
      <vt:lpstr>Default Design</vt:lpstr>
      <vt:lpstr>Custom Design</vt:lpstr>
      <vt:lpstr>Chart</vt:lpstr>
      <vt:lpstr>Clip</vt:lpstr>
      <vt:lpstr>Photo Editor Photo</vt:lpstr>
      <vt:lpstr>PowerPoint Presentation</vt:lpstr>
      <vt:lpstr>What is it? </vt:lpstr>
      <vt:lpstr>PowerPoint Presentation</vt:lpstr>
      <vt:lpstr>Benefits of Guaranteed Energy Savings Performance Contracting</vt:lpstr>
      <vt:lpstr>How Does The Money Flow? </vt:lpstr>
      <vt:lpstr>Results</vt:lpstr>
      <vt:lpstr>To Do What? </vt:lpstr>
      <vt:lpstr>Applications</vt:lpstr>
      <vt:lpstr>PowerPoint Presentation</vt:lpstr>
      <vt:lpstr>Financing Vehicles</vt:lpstr>
      <vt:lpstr>Why Use Guaranteed Energy Savings Performance Contracting? </vt:lpstr>
      <vt:lpstr>Benefits</vt:lpstr>
      <vt:lpstr>More Benefits</vt:lpstr>
      <vt:lpstr>Still More Benefits</vt:lpstr>
      <vt:lpstr>Measurement and Verification</vt:lpstr>
      <vt:lpstr>Questions</vt:lpstr>
    </vt:vector>
  </TitlesOfParts>
  <Company>Con Edison Solutions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Dale Hahs</dc:creator>
  <cp:lastModifiedBy>author</cp:lastModifiedBy>
  <cp:revision>54</cp:revision>
  <dcterms:created xsi:type="dcterms:W3CDTF">2008-09-22T16:09:17Z</dcterms:created>
  <dcterms:modified xsi:type="dcterms:W3CDTF">2017-09-12T02:13:36Z</dcterms:modified>
</cp:coreProperties>
</file>