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69" r:id="rId3"/>
    <p:sldId id="257" r:id="rId4"/>
    <p:sldId id="268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73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123" lastIdx="1" clrIdx="0">
    <p:extLst>
      <p:ext uri="{19B8F6BF-5375-455C-9EA6-DF929625EA0E}">
        <p15:presenceInfo xmlns:p15="http://schemas.microsoft.com/office/powerpoint/2012/main" userId="Autho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FF3300"/>
    <a:srgbClr val="FF6F0D"/>
    <a:srgbClr val="E66914"/>
    <a:srgbClr val="CA66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46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6E643A0-DA90-4FFA-A1BD-F901FDE28085}" type="doc">
      <dgm:prSet loTypeId="urn:microsoft.com/office/officeart/2005/8/layout/radial3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BCD353C-34E7-4AB1-82DE-3CC6CF486F90}">
      <dgm:prSet phldrT="[Text]" custT="1"/>
      <dgm:spPr>
        <a:solidFill>
          <a:schemeClr val="accent6">
            <a:alpha val="49804"/>
          </a:schemeClr>
        </a:solidFill>
      </dgm:spPr>
      <dgm:t>
        <a:bodyPr/>
        <a:lstStyle/>
        <a:p>
          <a:pPr>
            <a:spcAft>
              <a:spcPts val="600"/>
            </a:spcAft>
          </a:pPr>
          <a:r>
            <a:rPr lang="en-US" sz="5400" dirty="0" smtClean="0"/>
            <a:t>GESPC</a:t>
          </a:r>
        </a:p>
        <a:p>
          <a:pPr>
            <a:spcAft>
              <a:spcPts val="600"/>
            </a:spcAft>
          </a:pPr>
          <a:r>
            <a:rPr lang="en-US" sz="2400" dirty="0" smtClean="0"/>
            <a:t>Guaranteed Energy Savings Performance Contracting</a:t>
          </a:r>
          <a:endParaRPr lang="en-US" sz="2400" dirty="0"/>
        </a:p>
      </dgm:t>
    </dgm:pt>
    <dgm:pt modelId="{696A7476-7B32-4177-B58C-342F27EECCC1}" type="parTrans" cxnId="{6217BC00-BD54-4FCD-B59A-5B0D27E25538}">
      <dgm:prSet/>
      <dgm:spPr/>
      <dgm:t>
        <a:bodyPr/>
        <a:lstStyle/>
        <a:p>
          <a:endParaRPr lang="en-US"/>
        </a:p>
      </dgm:t>
    </dgm:pt>
    <dgm:pt modelId="{CD6493F8-D275-4D75-B661-B93AA965A82D}" type="sibTrans" cxnId="{6217BC00-BD54-4FCD-B59A-5B0D27E25538}">
      <dgm:prSet/>
      <dgm:spPr/>
      <dgm:t>
        <a:bodyPr/>
        <a:lstStyle/>
        <a:p>
          <a:endParaRPr lang="en-US"/>
        </a:p>
      </dgm:t>
    </dgm:pt>
    <dgm:pt modelId="{8735B722-033F-4D8C-8004-0B6FE46CA54A}" type="pres">
      <dgm:prSet presAssocID="{16E643A0-DA90-4FFA-A1BD-F901FDE28085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9925572-A6A2-4628-8C19-3967EDE2B6A8}" type="pres">
      <dgm:prSet presAssocID="{16E643A0-DA90-4FFA-A1BD-F901FDE28085}" presName="radial" presStyleCnt="0">
        <dgm:presLayoutVars>
          <dgm:animLvl val="ctr"/>
        </dgm:presLayoutVars>
      </dgm:prSet>
      <dgm:spPr/>
    </dgm:pt>
    <dgm:pt modelId="{C771E256-6711-41FA-8540-291319D021E2}" type="pres">
      <dgm:prSet presAssocID="{7BCD353C-34E7-4AB1-82DE-3CC6CF486F90}" presName="centerShape" presStyleLbl="vennNode1" presStyleIdx="0" presStyleCnt="1" custScaleX="94582" custScaleY="90804" custLinFactNeighborX="-1635" custLinFactNeighborY="-234"/>
      <dgm:spPr/>
      <dgm:t>
        <a:bodyPr/>
        <a:lstStyle/>
        <a:p>
          <a:endParaRPr lang="en-US"/>
        </a:p>
      </dgm:t>
    </dgm:pt>
  </dgm:ptLst>
  <dgm:cxnLst>
    <dgm:cxn modelId="{6217BC00-BD54-4FCD-B59A-5B0D27E25538}" srcId="{16E643A0-DA90-4FFA-A1BD-F901FDE28085}" destId="{7BCD353C-34E7-4AB1-82DE-3CC6CF486F90}" srcOrd="0" destOrd="0" parTransId="{696A7476-7B32-4177-B58C-342F27EECCC1}" sibTransId="{CD6493F8-D275-4D75-B661-B93AA965A82D}"/>
    <dgm:cxn modelId="{BA6C5A42-D21D-4788-8633-2F8C833CDBCE}" type="presOf" srcId="{7BCD353C-34E7-4AB1-82DE-3CC6CF486F90}" destId="{C771E256-6711-41FA-8540-291319D021E2}" srcOrd="0" destOrd="0" presId="urn:microsoft.com/office/officeart/2005/8/layout/radial3"/>
    <dgm:cxn modelId="{33E632FA-F4B6-4084-A847-9F28145A57F6}" type="presOf" srcId="{16E643A0-DA90-4FFA-A1BD-F901FDE28085}" destId="{8735B722-033F-4D8C-8004-0B6FE46CA54A}" srcOrd="0" destOrd="0" presId="urn:microsoft.com/office/officeart/2005/8/layout/radial3"/>
    <dgm:cxn modelId="{0880B4EB-9226-4574-AE5D-EE20229D855E}" type="presParOf" srcId="{8735B722-033F-4D8C-8004-0B6FE46CA54A}" destId="{89925572-A6A2-4628-8C19-3967EDE2B6A8}" srcOrd="0" destOrd="0" presId="urn:microsoft.com/office/officeart/2005/8/layout/radial3"/>
    <dgm:cxn modelId="{7168495D-D690-4882-834D-8C4FAFCDD58F}" type="presParOf" srcId="{89925572-A6A2-4628-8C19-3967EDE2B6A8}" destId="{C771E256-6711-41FA-8540-291319D021E2}" srcOrd="0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6E643A0-DA90-4FFA-A1BD-F901FDE28085}" type="doc">
      <dgm:prSet loTypeId="urn:microsoft.com/office/officeart/2005/8/layout/radial3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735B722-033F-4D8C-8004-0B6FE46CA54A}" type="pres">
      <dgm:prSet presAssocID="{16E643A0-DA90-4FFA-A1BD-F901FDE28085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9925572-A6A2-4628-8C19-3967EDE2B6A8}" type="pres">
      <dgm:prSet presAssocID="{16E643A0-DA90-4FFA-A1BD-F901FDE28085}" presName="radial" presStyleCnt="0">
        <dgm:presLayoutVars>
          <dgm:animLvl val="ctr"/>
        </dgm:presLayoutVars>
      </dgm:prSet>
      <dgm:spPr/>
    </dgm:pt>
  </dgm:ptLst>
  <dgm:cxnLst>
    <dgm:cxn modelId="{97CA973D-1F07-4E1E-917F-507850077B53}" type="presOf" srcId="{16E643A0-DA90-4FFA-A1BD-F901FDE28085}" destId="{8735B722-033F-4D8C-8004-0B6FE46CA54A}" srcOrd="0" destOrd="0" presId="urn:microsoft.com/office/officeart/2005/8/layout/radial3"/>
    <dgm:cxn modelId="{BB985CEC-CF5F-4646-A4CF-A6ECF4AC8274}" type="presParOf" srcId="{8735B722-033F-4D8C-8004-0B6FE46CA54A}" destId="{89925572-A6A2-4628-8C19-3967EDE2B6A8}" srcOrd="0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6E643A0-DA90-4FFA-A1BD-F901FDE28085}" type="doc">
      <dgm:prSet loTypeId="urn:microsoft.com/office/officeart/2005/8/layout/radial3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BCD353C-34E7-4AB1-82DE-3CC6CF486F90}">
      <dgm:prSet phldrT="[Text]" custT="1"/>
      <dgm:spPr>
        <a:solidFill>
          <a:schemeClr val="accent6">
            <a:alpha val="50000"/>
          </a:schemeClr>
        </a:solidFill>
      </dgm:spPr>
      <dgm:t>
        <a:bodyPr/>
        <a:lstStyle/>
        <a:p>
          <a:pPr>
            <a:spcAft>
              <a:spcPts val="600"/>
            </a:spcAft>
          </a:pPr>
          <a:r>
            <a:rPr lang="en-US" sz="4000" dirty="0" smtClean="0"/>
            <a:t>GESPC</a:t>
          </a:r>
        </a:p>
        <a:p>
          <a:pPr>
            <a:spcAft>
              <a:spcPts val="600"/>
            </a:spcAft>
          </a:pPr>
          <a:r>
            <a:rPr lang="en-US" sz="1400" dirty="0" smtClean="0"/>
            <a:t>Guaranteed Energy Savings Performance Contracting</a:t>
          </a:r>
          <a:endParaRPr lang="en-US" sz="1400" dirty="0"/>
        </a:p>
      </dgm:t>
    </dgm:pt>
    <dgm:pt modelId="{696A7476-7B32-4177-B58C-342F27EECCC1}" type="parTrans" cxnId="{6217BC00-BD54-4FCD-B59A-5B0D27E25538}">
      <dgm:prSet/>
      <dgm:spPr/>
      <dgm:t>
        <a:bodyPr/>
        <a:lstStyle/>
        <a:p>
          <a:endParaRPr lang="en-US"/>
        </a:p>
      </dgm:t>
    </dgm:pt>
    <dgm:pt modelId="{CD6493F8-D275-4D75-B661-B93AA965A82D}" type="sibTrans" cxnId="{6217BC00-BD54-4FCD-B59A-5B0D27E25538}">
      <dgm:prSet/>
      <dgm:spPr/>
      <dgm:t>
        <a:bodyPr/>
        <a:lstStyle/>
        <a:p>
          <a:endParaRPr lang="en-US"/>
        </a:p>
      </dgm:t>
    </dgm:pt>
    <dgm:pt modelId="{A14EF3D6-795B-4491-8FF5-C912292A4F0F}">
      <dgm:prSet phldrT="[Text]" custT="1"/>
      <dgm:spPr>
        <a:solidFill>
          <a:schemeClr val="accent6">
            <a:alpha val="50000"/>
          </a:schemeClr>
        </a:solidFill>
      </dgm:spPr>
      <dgm:t>
        <a:bodyPr/>
        <a:lstStyle/>
        <a:p>
          <a:endParaRPr lang="en-US" sz="1600" dirty="0" smtClean="0"/>
        </a:p>
      </dgm:t>
    </dgm:pt>
    <dgm:pt modelId="{46B29250-D7F4-4078-BC73-7C261C6A8589}" type="parTrans" cxnId="{9D495B5D-9974-483D-8A39-A0144AE5EE2F}">
      <dgm:prSet/>
      <dgm:spPr/>
      <dgm:t>
        <a:bodyPr/>
        <a:lstStyle/>
        <a:p>
          <a:endParaRPr lang="en-US"/>
        </a:p>
      </dgm:t>
    </dgm:pt>
    <dgm:pt modelId="{B9435639-41A9-417E-A07C-80A558C5AC31}" type="sibTrans" cxnId="{9D495B5D-9974-483D-8A39-A0144AE5EE2F}">
      <dgm:prSet/>
      <dgm:spPr/>
      <dgm:t>
        <a:bodyPr/>
        <a:lstStyle/>
        <a:p>
          <a:endParaRPr lang="en-US"/>
        </a:p>
      </dgm:t>
    </dgm:pt>
    <dgm:pt modelId="{0812862B-701C-4336-938D-01D92AD46F6E}">
      <dgm:prSet phldrT="[Text]" custT="1"/>
      <dgm:spPr>
        <a:solidFill>
          <a:schemeClr val="accent6">
            <a:alpha val="50000"/>
          </a:schemeClr>
        </a:solidFill>
      </dgm:spPr>
      <dgm:t>
        <a:bodyPr/>
        <a:lstStyle/>
        <a:p>
          <a:endParaRPr lang="en-US" sz="1200" dirty="0"/>
        </a:p>
      </dgm:t>
    </dgm:pt>
    <dgm:pt modelId="{59EFA93C-436D-4F65-9808-047A399F4468}" type="parTrans" cxnId="{7BC5FC0A-DB9B-43C2-A003-D6F37AACD487}">
      <dgm:prSet/>
      <dgm:spPr/>
      <dgm:t>
        <a:bodyPr/>
        <a:lstStyle/>
        <a:p>
          <a:endParaRPr lang="en-US"/>
        </a:p>
      </dgm:t>
    </dgm:pt>
    <dgm:pt modelId="{4479F195-1F1A-41B5-9D78-D7E0379A3A5F}" type="sibTrans" cxnId="{7BC5FC0A-DB9B-43C2-A003-D6F37AACD487}">
      <dgm:prSet/>
      <dgm:spPr/>
      <dgm:t>
        <a:bodyPr/>
        <a:lstStyle/>
        <a:p>
          <a:endParaRPr lang="en-US"/>
        </a:p>
      </dgm:t>
    </dgm:pt>
    <dgm:pt modelId="{B4C9341B-8C8B-47F2-8D55-A7A269E718EF}">
      <dgm:prSet phldrT="[Text]" custT="1"/>
      <dgm:spPr>
        <a:solidFill>
          <a:schemeClr val="accent6">
            <a:alpha val="50000"/>
          </a:schemeClr>
        </a:solidFill>
      </dgm:spPr>
      <dgm:t>
        <a:bodyPr/>
        <a:lstStyle/>
        <a:p>
          <a:r>
            <a:rPr lang="en-US" sz="2000" dirty="0" smtClean="0"/>
            <a:t>ESC Chapter</a:t>
          </a:r>
          <a:endParaRPr lang="en-US" sz="2000" dirty="0"/>
        </a:p>
      </dgm:t>
    </dgm:pt>
    <dgm:pt modelId="{B834EADD-63BC-41EC-9168-2242C2DFBB4E}" type="parTrans" cxnId="{475243B0-DF29-4EB8-BFA0-2A474A37B6A6}">
      <dgm:prSet/>
      <dgm:spPr/>
      <dgm:t>
        <a:bodyPr/>
        <a:lstStyle/>
        <a:p>
          <a:endParaRPr lang="en-US"/>
        </a:p>
      </dgm:t>
    </dgm:pt>
    <dgm:pt modelId="{8F3C985E-5097-4B48-8E94-E5749E0F8E5E}" type="sibTrans" cxnId="{475243B0-DF29-4EB8-BFA0-2A474A37B6A6}">
      <dgm:prSet/>
      <dgm:spPr/>
      <dgm:t>
        <a:bodyPr/>
        <a:lstStyle/>
        <a:p>
          <a:endParaRPr lang="en-US"/>
        </a:p>
      </dgm:t>
    </dgm:pt>
    <dgm:pt modelId="{87A56BEF-AD6A-4E49-B83F-9734348D3B17}">
      <dgm:prSet phldrT="[Text]" custT="1"/>
      <dgm:spPr>
        <a:solidFill>
          <a:schemeClr val="accent6">
            <a:alpha val="50000"/>
          </a:schemeClr>
        </a:solidFill>
      </dgm:spPr>
      <dgm:t>
        <a:bodyPr/>
        <a:lstStyle/>
        <a:p>
          <a:endParaRPr lang="en-US" sz="1300" dirty="0"/>
        </a:p>
      </dgm:t>
    </dgm:pt>
    <dgm:pt modelId="{3E10DE52-6E5C-4172-BF5A-ED8E60BADD41}" type="parTrans" cxnId="{9E7721F6-0EC1-424E-9315-157D40E80DFB}">
      <dgm:prSet/>
      <dgm:spPr/>
      <dgm:t>
        <a:bodyPr/>
        <a:lstStyle/>
        <a:p>
          <a:endParaRPr lang="en-US"/>
        </a:p>
      </dgm:t>
    </dgm:pt>
    <dgm:pt modelId="{8B5E34BE-7873-4B76-BAEF-39E39C1EAFE0}" type="sibTrans" cxnId="{9E7721F6-0EC1-424E-9315-157D40E80DFB}">
      <dgm:prSet/>
      <dgm:spPr/>
      <dgm:t>
        <a:bodyPr/>
        <a:lstStyle/>
        <a:p>
          <a:endParaRPr lang="en-US"/>
        </a:p>
      </dgm:t>
    </dgm:pt>
    <dgm:pt modelId="{215D7248-0DF2-4DBD-BC32-0669EA6A5A7E}">
      <dgm:prSet/>
      <dgm:spPr>
        <a:solidFill>
          <a:schemeClr val="accent6">
            <a:alpha val="50000"/>
          </a:schemeClr>
        </a:solidFill>
      </dgm:spPr>
      <dgm:t>
        <a:bodyPr/>
        <a:lstStyle/>
        <a:p>
          <a:endParaRPr lang="en-US" dirty="0"/>
        </a:p>
      </dgm:t>
    </dgm:pt>
    <dgm:pt modelId="{E958C2C6-E319-4619-BA34-0C27BE65F9A9}" type="parTrans" cxnId="{01BAECE0-1C9C-487D-B2D1-D5835C460B8D}">
      <dgm:prSet/>
      <dgm:spPr/>
      <dgm:t>
        <a:bodyPr/>
        <a:lstStyle/>
        <a:p>
          <a:endParaRPr lang="en-US"/>
        </a:p>
      </dgm:t>
    </dgm:pt>
    <dgm:pt modelId="{CF164DD3-2F25-402D-914C-D29A698B46FD}" type="sibTrans" cxnId="{01BAECE0-1C9C-487D-B2D1-D5835C460B8D}">
      <dgm:prSet/>
      <dgm:spPr/>
      <dgm:t>
        <a:bodyPr/>
        <a:lstStyle/>
        <a:p>
          <a:endParaRPr lang="en-US"/>
        </a:p>
      </dgm:t>
    </dgm:pt>
    <dgm:pt modelId="{938EEA0C-A090-497D-AAA1-6BD715E464F0}">
      <dgm:prSet/>
      <dgm:spPr>
        <a:solidFill>
          <a:schemeClr val="accent6">
            <a:alpha val="50000"/>
          </a:schemeClr>
        </a:solidFill>
      </dgm:spPr>
      <dgm:t>
        <a:bodyPr/>
        <a:lstStyle/>
        <a:p>
          <a:endParaRPr lang="en-US" dirty="0"/>
        </a:p>
      </dgm:t>
    </dgm:pt>
    <dgm:pt modelId="{1984E452-8891-47E4-B175-EB29AFD1CECB}" type="parTrans" cxnId="{3F8F81D7-FF5B-418C-A9E9-E1983A5ACA42}">
      <dgm:prSet/>
      <dgm:spPr/>
      <dgm:t>
        <a:bodyPr/>
        <a:lstStyle/>
        <a:p>
          <a:endParaRPr lang="en-US"/>
        </a:p>
      </dgm:t>
    </dgm:pt>
    <dgm:pt modelId="{D14329C9-122F-481D-B656-1051ACF414C2}" type="sibTrans" cxnId="{3F8F81D7-FF5B-418C-A9E9-E1983A5ACA42}">
      <dgm:prSet/>
      <dgm:spPr/>
      <dgm:t>
        <a:bodyPr/>
        <a:lstStyle/>
        <a:p>
          <a:endParaRPr lang="en-US"/>
        </a:p>
      </dgm:t>
    </dgm:pt>
    <dgm:pt modelId="{B3F5D9A2-6B05-42BB-8795-F8E0F2833E61}">
      <dgm:prSet/>
      <dgm:spPr>
        <a:solidFill>
          <a:schemeClr val="accent6">
            <a:alpha val="50000"/>
          </a:schemeClr>
        </a:solidFill>
      </dgm:spPr>
      <dgm:t>
        <a:bodyPr/>
        <a:lstStyle/>
        <a:p>
          <a:endParaRPr lang="en-US" dirty="0"/>
        </a:p>
      </dgm:t>
    </dgm:pt>
    <dgm:pt modelId="{37E3A9A3-0210-4673-B6DD-F9B6760CAD1C}" type="parTrans" cxnId="{7A3F3D4F-3637-4031-ADFA-121DEA06169A}">
      <dgm:prSet/>
      <dgm:spPr/>
      <dgm:t>
        <a:bodyPr/>
        <a:lstStyle/>
        <a:p>
          <a:endParaRPr lang="en-US"/>
        </a:p>
      </dgm:t>
    </dgm:pt>
    <dgm:pt modelId="{1D10FEA5-B80F-48A8-AF4F-4DAC13F9EC46}" type="sibTrans" cxnId="{7A3F3D4F-3637-4031-ADFA-121DEA06169A}">
      <dgm:prSet/>
      <dgm:spPr/>
      <dgm:t>
        <a:bodyPr/>
        <a:lstStyle/>
        <a:p>
          <a:endParaRPr lang="en-US"/>
        </a:p>
      </dgm:t>
    </dgm:pt>
    <dgm:pt modelId="{F5FB2F43-2603-4D2A-A86F-003797546296}">
      <dgm:prSet/>
      <dgm:spPr>
        <a:solidFill>
          <a:schemeClr val="accent6">
            <a:alpha val="50000"/>
          </a:schemeClr>
        </a:solidFill>
      </dgm:spPr>
      <dgm:t>
        <a:bodyPr/>
        <a:lstStyle/>
        <a:p>
          <a:endParaRPr lang="en-US" dirty="0"/>
        </a:p>
      </dgm:t>
    </dgm:pt>
    <dgm:pt modelId="{939D0474-2326-4E1E-A081-A1A1B3A47A81}" type="parTrans" cxnId="{FF70F518-43F6-45EB-819A-FCE33343D716}">
      <dgm:prSet/>
      <dgm:spPr/>
      <dgm:t>
        <a:bodyPr/>
        <a:lstStyle/>
        <a:p>
          <a:endParaRPr lang="en-US"/>
        </a:p>
      </dgm:t>
    </dgm:pt>
    <dgm:pt modelId="{3E04E2B7-C98B-4392-93AD-B6B357F1F234}" type="sibTrans" cxnId="{FF70F518-43F6-45EB-819A-FCE33343D716}">
      <dgm:prSet/>
      <dgm:spPr/>
      <dgm:t>
        <a:bodyPr/>
        <a:lstStyle/>
        <a:p>
          <a:endParaRPr lang="en-US"/>
        </a:p>
      </dgm:t>
    </dgm:pt>
    <dgm:pt modelId="{A4253B2B-066E-4B15-8DD2-297B53774365}">
      <dgm:prSet/>
      <dgm:spPr>
        <a:solidFill>
          <a:schemeClr val="accent6">
            <a:alpha val="50000"/>
          </a:schemeClr>
        </a:solidFill>
      </dgm:spPr>
      <dgm:t>
        <a:bodyPr/>
        <a:lstStyle/>
        <a:p>
          <a:endParaRPr lang="en-US" dirty="0"/>
        </a:p>
      </dgm:t>
    </dgm:pt>
    <dgm:pt modelId="{25CA634C-070D-4E6E-AD8D-6EC91CA29684}" type="parTrans" cxnId="{3A072AD9-F3B7-4CCA-B88A-61D85F37DA60}">
      <dgm:prSet/>
      <dgm:spPr/>
      <dgm:t>
        <a:bodyPr/>
        <a:lstStyle/>
        <a:p>
          <a:endParaRPr lang="en-US"/>
        </a:p>
      </dgm:t>
    </dgm:pt>
    <dgm:pt modelId="{2650C3C5-F7B2-4FA0-9749-03AA5C64B4FC}" type="sibTrans" cxnId="{3A072AD9-F3B7-4CCA-B88A-61D85F37DA60}">
      <dgm:prSet/>
      <dgm:spPr/>
      <dgm:t>
        <a:bodyPr/>
        <a:lstStyle/>
        <a:p>
          <a:endParaRPr lang="en-US"/>
        </a:p>
      </dgm:t>
    </dgm:pt>
    <dgm:pt modelId="{D65BA0BE-5A79-482A-80CC-A05040E77A13}">
      <dgm:prSet/>
      <dgm:spPr>
        <a:solidFill>
          <a:schemeClr val="accent6">
            <a:alpha val="50000"/>
          </a:schemeClr>
        </a:solidFill>
      </dgm:spPr>
      <dgm:t>
        <a:bodyPr/>
        <a:lstStyle/>
        <a:p>
          <a:endParaRPr lang="en-US" dirty="0"/>
        </a:p>
      </dgm:t>
    </dgm:pt>
    <dgm:pt modelId="{32229BC7-C5D5-41E5-8378-0E3FDEE34648}" type="parTrans" cxnId="{13694635-8F9C-407F-9BAA-B65EEE476835}">
      <dgm:prSet/>
      <dgm:spPr/>
      <dgm:t>
        <a:bodyPr/>
        <a:lstStyle/>
        <a:p>
          <a:endParaRPr lang="en-US"/>
        </a:p>
      </dgm:t>
    </dgm:pt>
    <dgm:pt modelId="{30228864-DFF3-406E-A66C-63C14533FF1C}" type="sibTrans" cxnId="{13694635-8F9C-407F-9BAA-B65EEE476835}">
      <dgm:prSet/>
      <dgm:spPr/>
      <dgm:t>
        <a:bodyPr/>
        <a:lstStyle/>
        <a:p>
          <a:endParaRPr lang="en-US"/>
        </a:p>
      </dgm:t>
    </dgm:pt>
    <dgm:pt modelId="{8735B722-033F-4D8C-8004-0B6FE46CA54A}" type="pres">
      <dgm:prSet presAssocID="{16E643A0-DA90-4FFA-A1BD-F901FDE28085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9925572-A6A2-4628-8C19-3967EDE2B6A8}" type="pres">
      <dgm:prSet presAssocID="{16E643A0-DA90-4FFA-A1BD-F901FDE28085}" presName="radial" presStyleCnt="0">
        <dgm:presLayoutVars>
          <dgm:animLvl val="ctr"/>
        </dgm:presLayoutVars>
      </dgm:prSet>
      <dgm:spPr/>
    </dgm:pt>
    <dgm:pt modelId="{C771E256-6711-41FA-8540-291319D021E2}" type="pres">
      <dgm:prSet presAssocID="{7BCD353C-34E7-4AB1-82DE-3CC6CF486F90}" presName="centerShape" presStyleLbl="vennNode1" presStyleIdx="0" presStyleCnt="11" custScaleX="98163" custScaleY="90804" custLinFactNeighborX="-1950" custLinFactNeighborY="-234"/>
      <dgm:spPr/>
      <dgm:t>
        <a:bodyPr/>
        <a:lstStyle/>
        <a:p>
          <a:endParaRPr lang="en-US"/>
        </a:p>
      </dgm:t>
    </dgm:pt>
    <dgm:pt modelId="{289516D2-C283-42D2-8218-A636CB9428FB}" type="pres">
      <dgm:prSet presAssocID="{A14EF3D6-795B-4491-8FF5-C912292A4F0F}" presName="node" presStyleLbl="vennNode1" presStyleIdx="1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5C5ED3C-635B-491C-97C8-5C615BDA94D0}" type="pres">
      <dgm:prSet presAssocID="{D65BA0BE-5A79-482A-80CC-A05040E77A13}" presName="node" presStyleLbl="vennNode1" presStyleIdx="2" presStyleCnt="11" custRadScaleRad="98913" custRadScaleInc="-243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61C2921-AC82-4CB7-ADF9-4C7432255467}" type="pres">
      <dgm:prSet presAssocID="{A4253B2B-066E-4B15-8DD2-297B53774365}" presName="node" presStyleLbl="vennNode1" presStyleIdx="3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12FC780-0CB3-4BEB-8197-75D4A0E08F43}" type="pres">
      <dgm:prSet presAssocID="{F5FB2F43-2603-4D2A-A86F-003797546296}" presName="node" presStyleLbl="vennNode1" presStyleIdx="4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0822FF4-1BC5-445D-962C-CCBE745F1EFE}" type="pres">
      <dgm:prSet presAssocID="{B3F5D9A2-6B05-42BB-8795-F8E0F2833E61}" presName="node" presStyleLbl="vennNode1" presStyleIdx="5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D9A07FD-5983-4C0E-8F88-A5F134AD1737}" type="pres">
      <dgm:prSet presAssocID="{938EEA0C-A090-497D-AAA1-6BD715E464F0}" presName="node" presStyleLbl="vennNode1" presStyleIdx="6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6C0CAD7-A4C8-409D-8750-307C973BA977}" type="pres">
      <dgm:prSet presAssocID="{215D7248-0DF2-4DBD-BC32-0669EA6A5A7E}" presName="node" presStyleLbl="vennNode1" presStyleIdx="7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9BBDF4A-5B29-4C51-832B-470B58A18169}" type="pres">
      <dgm:prSet presAssocID="{0812862B-701C-4336-938D-01D92AD46F6E}" presName="node" presStyleLbl="vennNode1" presStyleIdx="8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AA314F8-A020-47D2-815B-E9E195171E10}" type="pres">
      <dgm:prSet presAssocID="{B4C9341B-8C8B-47F2-8D55-A7A269E718EF}" presName="node" presStyleLbl="vennNode1" presStyleIdx="9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C30BAD1-B279-47D1-B665-D5D223ADA660}" type="pres">
      <dgm:prSet presAssocID="{87A56BEF-AD6A-4E49-B83F-9734348D3B17}" presName="node" presStyleLbl="vennNode1" presStyleIdx="10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07959AC-1826-4D20-A592-706CCACDEE83}" type="presOf" srcId="{B3F5D9A2-6B05-42BB-8795-F8E0F2833E61}" destId="{70822FF4-1BC5-445D-962C-CCBE745F1EFE}" srcOrd="0" destOrd="0" presId="urn:microsoft.com/office/officeart/2005/8/layout/radial3"/>
    <dgm:cxn modelId="{3F8F81D7-FF5B-418C-A9E9-E1983A5ACA42}" srcId="{7BCD353C-34E7-4AB1-82DE-3CC6CF486F90}" destId="{938EEA0C-A090-497D-AAA1-6BD715E464F0}" srcOrd="5" destOrd="0" parTransId="{1984E452-8891-47E4-B175-EB29AFD1CECB}" sibTransId="{D14329C9-122F-481D-B656-1051ACF414C2}"/>
    <dgm:cxn modelId="{36885CC4-4F40-472D-9C83-3AD5502EB001}" type="presOf" srcId="{D65BA0BE-5A79-482A-80CC-A05040E77A13}" destId="{65C5ED3C-635B-491C-97C8-5C615BDA94D0}" srcOrd="0" destOrd="0" presId="urn:microsoft.com/office/officeart/2005/8/layout/radial3"/>
    <dgm:cxn modelId="{1E5FF04C-6547-4344-B442-026D2AB54F85}" type="presOf" srcId="{16E643A0-DA90-4FFA-A1BD-F901FDE28085}" destId="{8735B722-033F-4D8C-8004-0B6FE46CA54A}" srcOrd="0" destOrd="0" presId="urn:microsoft.com/office/officeart/2005/8/layout/radial3"/>
    <dgm:cxn modelId="{13694635-8F9C-407F-9BAA-B65EEE476835}" srcId="{7BCD353C-34E7-4AB1-82DE-3CC6CF486F90}" destId="{D65BA0BE-5A79-482A-80CC-A05040E77A13}" srcOrd="1" destOrd="0" parTransId="{32229BC7-C5D5-41E5-8378-0E3FDEE34648}" sibTransId="{30228864-DFF3-406E-A66C-63C14533FF1C}"/>
    <dgm:cxn modelId="{6217BC00-BD54-4FCD-B59A-5B0D27E25538}" srcId="{16E643A0-DA90-4FFA-A1BD-F901FDE28085}" destId="{7BCD353C-34E7-4AB1-82DE-3CC6CF486F90}" srcOrd="0" destOrd="0" parTransId="{696A7476-7B32-4177-B58C-342F27EECCC1}" sibTransId="{CD6493F8-D275-4D75-B661-B93AA965A82D}"/>
    <dgm:cxn modelId="{33490640-C5DF-4063-B248-91AA0EC12F25}" type="presOf" srcId="{0812862B-701C-4336-938D-01D92AD46F6E}" destId="{49BBDF4A-5B29-4C51-832B-470B58A18169}" srcOrd="0" destOrd="0" presId="urn:microsoft.com/office/officeart/2005/8/layout/radial3"/>
    <dgm:cxn modelId="{8D762B24-B53B-4409-ACBB-DEF82FC75889}" type="presOf" srcId="{87A56BEF-AD6A-4E49-B83F-9734348D3B17}" destId="{BC30BAD1-B279-47D1-B665-D5D223ADA660}" srcOrd="0" destOrd="0" presId="urn:microsoft.com/office/officeart/2005/8/layout/radial3"/>
    <dgm:cxn modelId="{E4EB5273-1EC0-4EF6-A8CC-C82E6BA3D42A}" type="presOf" srcId="{B4C9341B-8C8B-47F2-8D55-A7A269E718EF}" destId="{8AA314F8-A020-47D2-815B-E9E195171E10}" srcOrd="0" destOrd="0" presId="urn:microsoft.com/office/officeart/2005/8/layout/radial3"/>
    <dgm:cxn modelId="{7A3F3D4F-3637-4031-ADFA-121DEA06169A}" srcId="{7BCD353C-34E7-4AB1-82DE-3CC6CF486F90}" destId="{B3F5D9A2-6B05-42BB-8795-F8E0F2833E61}" srcOrd="4" destOrd="0" parTransId="{37E3A9A3-0210-4673-B6DD-F9B6760CAD1C}" sibTransId="{1D10FEA5-B80F-48A8-AF4F-4DAC13F9EC46}"/>
    <dgm:cxn modelId="{9D495B5D-9974-483D-8A39-A0144AE5EE2F}" srcId="{7BCD353C-34E7-4AB1-82DE-3CC6CF486F90}" destId="{A14EF3D6-795B-4491-8FF5-C912292A4F0F}" srcOrd="0" destOrd="0" parTransId="{46B29250-D7F4-4078-BC73-7C261C6A8589}" sibTransId="{B9435639-41A9-417E-A07C-80A558C5AC31}"/>
    <dgm:cxn modelId="{8C427715-27DB-40E7-8589-6DF08392B8C0}" type="presOf" srcId="{F5FB2F43-2603-4D2A-A86F-003797546296}" destId="{112FC780-0CB3-4BEB-8197-75D4A0E08F43}" srcOrd="0" destOrd="0" presId="urn:microsoft.com/office/officeart/2005/8/layout/radial3"/>
    <dgm:cxn modelId="{B1301FD1-9CAC-4D04-A14B-C282D0FC8291}" type="presOf" srcId="{215D7248-0DF2-4DBD-BC32-0669EA6A5A7E}" destId="{E6C0CAD7-A4C8-409D-8750-307C973BA977}" srcOrd="0" destOrd="0" presId="urn:microsoft.com/office/officeart/2005/8/layout/radial3"/>
    <dgm:cxn modelId="{21A002AA-B259-487F-A8F1-0AF65E7F5E6C}" type="presOf" srcId="{A4253B2B-066E-4B15-8DD2-297B53774365}" destId="{B61C2921-AC82-4CB7-ADF9-4C7432255467}" srcOrd="0" destOrd="0" presId="urn:microsoft.com/office/officeart/2005/8/layout/radial3"/>
    <dgm:cxn modelId="{FF70F518-43F6-45EB-819A-FCE33343D716}" srcId="{7BCD353C-34E7-4AB1-82DE-3CC6CF486F90}" destId="{F5FB2F43-2603-4D2A-A86F-003797546296}" srcOrd="3" destOrd="0" parTransId="{939D0474-2326-4E1E-A081-A1A1B3A47A81}" sibTransId="{3E04E2B7-C98B-4392-93AD-B6B357F1F234}"/>
    <dgm:cxn modelId="{DB55F65C-57E0-480D-9F2C-778F72E19EA1}" type="presOf" srcId="{938EEA0C-A090-497D-AAA1-6BD715E464F0}" destId="{AD9A07FD-5983-4C0E-8F88-A5F134AD1737}" srcOrd="0" destOrd="0" presId="urn:microsoft.com/office/officeart/2005/8/layout/radial3"/>
    <dgm:cxn modelId="{7BC5FC0A-DB9B-43C2-A003-D6F37AACD487}" srcId="{7BCD353C-34E7-4AB1-82DE-3CC6CF486F90}" destId="{0812862B-701C-4336-938D-01D92AD46F6E}" srcOrd="7" destOrd="0" parTransId="{59EFA93C-436D-4F65-9808-047A399F4468}" sibTransId="{4479F195-1F1A-41B5-9D78-D7E0379A3A5F}"/>
    <dgm:cxn modelId="{01BAECE0-1C9C-487D-B2D1-D5835C460B8D}" srcId="{7BCD353C-34E7-4AB1-82DE-3CC6CF486F90}" destId="{215D7248-0DF2-4DBD-BC32-0669EA6A5A7E}" srcOrd="6" destOrd="0" parTransId="{E958C2C6-E319-4619-BA34-0C27BE65F9A9}" sibTransId="{CF164DD3-2F25-402D-914C-D29A698B46FD}"/>
    <dgm:cxn modelId="{9E7721F6-0EC1-424E-9315-157D40E80DFB}" srcId="{7BCD353C-34E7-4AB1-82DE-3CC6CF486F90}" destId="{87A56BEF-AD6A-4E49-B83F-9734348D3B17}" srcOrd="9" destOrd="0" parTransId="{3E10DE52-6E5C-4172-BF5A-ED8E60BADD41}" sibTransId="{8B5E34BE-7873-4B76-BAEF-39E39C1EAFE0}"/>
    <dgm:cxn modelId="{475243B0-DF29-4EB8-BFA0-2A474A37B6A6}" srcId="{7BCD353C-34E7-4AB1-82DE-3CC6CF486F90}" destId="{B4C9341B-8C8B-47F2-8D55-A7A269E718EF}" srcOrd="8" destOrd="0" parTransId="{B834EADD-63BC-41EC-9168-2242C2DFBB4E}" sibTransId="{8F3C985E-5097-4B48-8E94-E5749E0F8E5E}"/>
    <dgm:cxn modelId="{9E9D8699-B161-43CD-A382-5BA2D8F04666}" type="presOf" srcId="{A14EF3D6-795B-4491-8FF5-C912292A4F0F}" destId="{289516D2-C283-42D2-8218-A636CB9428FB}" srcOrd="0" destOrd="0" presId="urn:microsoft.com/office/officeart/2005/8/layout/radial3"/>
    <dgm:cxn modelId="{3A072AD9-F3B7-4CCA-B88A-61D85F37DA60}" srcId="{7BCD353C-34E7-4AB1-82DE-3CC6CF486F90}" destId="{A4253B2B-066E-4B15-8DD2-297B53774365}" srcOrd="2" destOrd="0" parTransId="{25CA634C-070D-4E6E-AD8D-6EC91CA29684}" sibTransId="{2650C3C5-F7B2-4FA0-9749-03AA5C64B4FC}"/>
    <dgm:cxn modelId="{47BE1AF4-A2CD-4230-8776-EBDA374C7F0E}" type="presOf" srcId="{7BCD353C-34E7-4AB1-82DE-3CC6CF486F90}" destId="{C771E256-6711-41FA-8540-291319D021E2}" srcOrd="0" destOrd="0" presId="urn:microsoft.com/office/officeart/2005/8/layout/radial3"/>
    <dgm:cxn modelId="{E09EE1A9-FED5-4ACA-9370-D8FDD51BD2F2}" type="presParOf" srcId="{8735B722-033F-4D8C-8004-0B6FE46CA54A}" destId="{89925572-A6A2-4628-8C19-3967EDE2B6A8}" srcOrd="0" destOrd="0" presId="urn:microsoft.com/office/officeart/2005/8/layout/radial3"/>
    <dgm:cxn modelId="{41670D5A-0146-40FB-A59F-3BF66B21E046}" type="presParOf" srcId="{89925572-A6A2-4628-8C19-3967EDE2B6A8}" destId="{C771E256-6711-41FA-8540-291319D021E2}" srcOrd="0" destOrd="0" presId="urn:microsoft.com/office/officeart/2005/8/layout/radial3"/>
    <dgm:cxn modelId="{4D6C0F85-241A-41B5-BB8C-3FA68FC81E63}" type="presParOf" srcId="{89925572-A6A2-4628-8C19-3967EDE2B6A8}" destId="{289516D2-C283-42D2-8218-A636CB9428FB}" srcOrd="1" destOrd="0" presId="urn:microsoft.com/office/officeart/2005/8/layout/radial3"/>
    <dgm:cxn modelId="{DEDA9797-88B7-4F2B-8DBA-09B336E25E05}" type="presParOf" srcId="{89925572-A6A2-4628-8C19-3967EDE2B6A8}" destId="{65C5ED3C-635B-491C-97C8-5C615BDA94D0}" srcOrd="2" destOrd="0" presId="urn:microsoft.com/office/officeart/2005/8/layout/radial3"/>
    <dgm:cxn modelId="{C45DABBB-1A4B-4BA4-8837-F1D840A2A568}" type="presParOf" srcId="{89925572-A6A2-4628-8C19-3967EDE2B6A8}" destId="{B61C2921-AC82-4CB7-ADF9-4C7432255467}" srcOrd="3" destOrd="0" presId="urn:microsoft.com/office/officeart/2005/8/layout/radial3"/>
    <dgm:cxn modelId="{3C0BFBBC-B853-4B1B-9D98-BA8C7F19324F}" type="presParOf" srcId="{89925572-A6A2-4628-8C19-3967EDE2B6A8}" destId="{112FC780-0CB3-4BEB-8197-75D4A0E08F43}" srcOrd="4" destOrd="0" presId="urn:microsoft.com/office/officeart/2005/8/layout/radial3"/>
    <dgm:cxn modelId="{C9450222-D09A-4881-A510-1DEE23B7016D}" type="presParOf" srcId="{89925572-A6A2-4628-8C19-3967EDE2B6A8}" destId="{70822FF4-1BC5-445D-962C-CCBE745F1EFE}" srcOrd="5" destOrd="0" presId="urn:microsoft.com/office/officeart/2005/8/layout/radial3"/>
    <dgm:cxn modelId="{477B313D-20A2-4693-9B3E-68475EEE1FF5}" type="presParOf" srcId="{89925572-A6A2-4628-8C19-3967EDE2B6A8}" destId="{AD9A07FD-5983-4C0E-8F88-A5F134AD1737}" srcOrd="6" destOrd="0" presId="urn:microsoft.com/office/officeart/2005/8/layout/radial3"/>
    <dgm:cxn modelId="{507CAF80-EB2E-47E5-BF6E-CB22B7C8B0D8}" type="presParOf" srcId="{89925572-A6A2-4628-8C19-3967EDE2B6A8}" destId="{E6C0CAD7-A4C8-409D-8750-307C973BA977}" srcOrd="7" destOrd="0" presId="urn:microsoft.com/office/officeart/2005/8/layout/radial3"/>
    <dgm:cxn modelId="{F68D23FE-8341-4349-A5D6-B14702C0D2A4}" type="presParOf" srcId="{89925572-A6A2-4628-8C19-3967EDE2B6A8}" destId="{49BBDF4A-5B29-4C51-832B-470B58A18169}" srcOrd="8" destOrd="0" presId="urn:microsoft.com/office/officeart/2005/8/layout/radial3"/>
    <dgm:cxn modelId="{384499A6-AD9C-4FB7-B9D5-D771EA8A60D7}" type="presParOf" srcId="{89925572-A6A2-4628-8C19-3967EDE2B6A8}" destId="{8AA314F8-A020-47D2-815B-E9E195171E10}" srcOrd="9" destOrd="0" presId="urn:microsoft.com/office/officeart/2005/8/layout/radial3"/>
    <dgm:cxn modelId="{8359F596-76C8-482D-94E1-D8FF745BA0AB}" type="presParOf" srcId="{89925572-A6A2-4628-8C19-3967EDE2B6A8}" destId="{BC30BAD1-B279-47D1-B665-D5D223ADA660}" srcOrd="10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771E256-6711-41FA-8540-291319D021E2}">
      <dsp:nvSpPr>
        <dsp:cNvPr id="0" name=""/>
        <dsp:cNvSpPr/>
      </dsp:nvSpPr>
      <dsp:spPr>
        <a:xfrm>
          <a:off x="2696897" y="1523517"/>
          <a:ext cx="3365728" cy="3113409"/>
        </a:xfrm>
        <a:prstGeom prst="ellipse">
          <a:avLst/>
        </a:prstGeom>
        <a:solidFill>
          <a:schemeClr val="accent6">
            <a:alpha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ts val="600"/>
            </a:spcAft>
          </a:pPr>
          <a:r>
            <a:rPr lang="en-US" sz="4000" kern="1200" dirty="0" smtClean="0"/>
            <a:t>GESPC</a:t>
          </a:r>
        </a:p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ts val="600"/>
            </a:spcAft>
          </a:pPr>
          <a:r>
            <a:rPr lang="en-US" sz="1400" kern="1200" dirty="0" smtClean="0"/>
            <a:t>Guaranteed Energy Savings Performance Contracting</a:t>
          </a:r>
          <a:endParaRPr lang="en-US" sz="1400" kern="1200" dirty="0"/>
        </a:p>
      </dsp:txBody>
      <dsp:txXfrm>
        <a:off x="3189796" y="1979465"/>
        <a:ext cx="2379930" cy="2201513"/>
      </dsp:txXfrm>
    </dsp:sp>
    <dsp:sp modelId="{289516D2-C283-42D2-8218-A636CB9428FB}">
      <dsp:nvSpPr>
        <dsp:cNvPr id="0" name=""/>
        <dsp:cNvSpPr/>
      </dsp:nvSpPr>
      <dsp:spPr>
        <a:xfrm>
          <a:off x="3609665" y="612"/>
          <a:ext cx="1714357" cy="1714357"/>
        </a:xfrm>
        <a:prstGeom prst="ellipse">
          <a:avLst/>
        </a:prstGeom>
        <a:solidFill>
          <a:schemeClr val="accent6">
            <a:alpha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 dirty="0" smtClean="0"/>
        </a:p>
      </dsp:txBody>
      <dsp:txXfrm>
        <a:off x="3860727" y="251674"/>
        <a:ext cx="1212233" cy="1212233"/>
      </dsp:txXfrm>
    </dsp:sp>
    <dsp:sp modelId="{65C5ED3C-635B-491C-97C8-5C615BDA94D0}">
      <dsp:nvSpPr>
        <dsp:cNvPr id="0" name=""/>
        <dsp:cNvSpPr/>
      </dsp:nvSpPr>
      <dsp:spPr>
        <a:xfrm>
          <a:off x="4880399" y="427062"/>
          <a:ext cx="1714357" cy="1714357"/>
        </a:xfrm>
        <a:prstGeom prst="ellipse">
          <a:avLst/>
        </a:prstGeom>
        <a:solidFill>
          <a:schemeClr val="accent6">
            <a:alpha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82550" tIns="82550" rIns="82550" bIns="825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500" kern="1200" dirty="0"/>
        </a:p>
      </dsp:txBody>
      <dsp:txXfrm>
        <a:off x="5131461" y="678124"/>
        <a:ext cx="1212233" cy="1212233"/>
      </dsp:txXfrm>
    </dsp:sp>
    <dsp:sp modelId="{B61C2921-AC82-4CB7-ADF9-4C7432255467}">
      <dsp:nvSpPr>
        <dsp:cNvPr id="0" name=""/>
        <dsp:cNvSpPr/>
      </dsp:nvSpPr>
      <dsp:spPr>
        <a:xfrm>
          <a:off x="5733261" y="1543495"/>
          <a:ext cx="1714357" cy="1714357"/>
        </a:xfrm>
        <a:prstGeom prst="ellipse">
          <a:avLst/>
        </a:prstGeom>
        <a:solidFill>
          <a:schemeClr val="accent6">
            <a:alpha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82550" tIns="82550" rIns="82550" bIns="825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500" kern="1200" dirty="0"/>
        </a:p>
      </dsp:txBody>
      <dsp:txXfrm>
        <a:off x="5984323" y="1794557"/>
        <a:ext cx="1212233" cy="1212233"/>
      </dsp:txXfrm>
    </dsp:sp>
    <dsp:sp modelId="{112FC780-0CB3-4BEB-8197-75D4A0E08F43}">
      <dsp:nvSpPr>
        <dsp:cNvPr id="0" name=""/>
        <dsp:cNvSpPr/>
      </dsp:nvSpPr>
      <dsp:spPr>
        <a:xfrm>
          <a:off x="5733261" y="2923491"/>
          <a:ext cx="1714357" cy="1714357"/>
        </a:xfrm>
        <a:prstGeom prst="ellipse">
          <a:avLst/>
        </a:prstGeom>
        <a:solidFill>
          <a:schemeClr val="accent6">
            <a:alpha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82550" tIns="82550" rIns="82550" bIns="825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500" kern="1200" dirty="0"/>
        </a:p>
      </dsp:txBody>
      <dsp:txXfrm>
        <a:off x="5984323" y="3174553"/>
        <a:ext cx="1212233" cy="1212233"/>
      </dsp:txXfrm>
    </dsp:sp>
    <dsp:sp modelId="{70822FF4-1BC5-445D-962C-CCBE745F1EFE}">
      <dsp:nvSpPr>
        <dsp:cNvPr id="0" name=""/>
        <dsp:cNvSpPr/>
      </dsp:nvSpPr>
      <dsp:spPr>
        <a:xfrm>
          <a:off x="4922120" y="4039932"/>
          <a:ext cx="1714357" cy="1714357"/>
        </a:xfrm>
        <a:prstGeom prst="ellipse">
          <a:avLst/>
        </a:prstGeom>
        <a:solidFill>
          <a:schemeClr val="accent6">
            <a:alpha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82550" tIns="82550" rIns="82550" bIns="825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500" kern="1200" dirty="0"/>
        </a:p>
      </dsp:txBody>
      <dsp:txXfrm>
        <a:off x="5173182" y="4290994"/>
        <a:ext cx="1212233" cy="1212233"/>
      </dsp:txXfrm>
    </dsp:sp>
    <dsp:sp modelId="{AD9A07FD-5983-4C0E-8F88-A5F134AD1737}">
      <dsp:nvSpPr>
        <dsp:cNvPr id="0" name=""/>
        <dsp:cNvSpPr/>
      </dsp:nvSpPr>
      <dsp:spPr>
        <a:xfrm>
          <a:off x="3609665" y="4466374"/>
          <a:ext cx="1714357" cy="1714357"/>
        </a:xfrm>
        <a:prstGeom prst="ellipse">
          <a:avLst/>
        </a:prstGeom>
        <a:solidFill>
          <a:schemeClr val="accent6">
            <a:alpha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82550" tIns="82550" rIns="82550" bIns="825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500" kern="1200" dirty="0"/>
        </a:p>
      </dsp:txBody>
      <dsp:txXfrm>
        <a:off x="3860727" y="4717436"/>
        <a:ext cx="1212233" cy="1212233"/>
      </dsp:txXfrm>
    </dsp:sp>
    <dsp:sp modelId="{E6C0CAD7-A4C8-409D-8750-307C973BA977}">
      <dsp:nvSpPr>
        <dsp:cNvPr id="0" name=""/>
        <dsp:cNvSpPr/>
      </dsp:nvSpPr>
      <dsp:spPr>
        <a:xfrm>
          <a:off x="2297210" y="4039932"/>
          <a:ext cx="1714357" cy="1714357"/>
        </a:xfrm>
        <a:prstGeom prst="ellipse">
          <a:avLst/>
        </a:prstGeom>
        <a:solidFill>
          <a:schemeClr val="accent6">
            <a:alpha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82550" tIns="82550" rIns="82550" bIns="825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500" kern="1200" dirty="0"/>
        </a:p>
      </dsp:txBody>
      <dsp:txXfrm>
        <a:off x="2548272" y="4290994"/>
        <a:ext cx="1212233" cy="1212233"/>
      </dsp:txXfrm>
    </dsp:sp>
    <dsp:sp modelId="{49BBDF4A-5B29-4C51-832B-470B58A18169}">
      <dsp:nvSpPr>
        <dsp:cNvPr id="0" name=""/>
        <dsp:cNvSpPr/>
      </dsp:nvSpPr>
      <dsp:spPr>
        <a:xfrm>
          <a:off x="1486069" y="2923491"/>
          <a:ext cx="1714357" cy="1714357"/>
        </a:xfrm>
        <a:prstGeom prst="ellipse">
          <a:avLst/>
        </a:prstGeom>
        <a:solidFill>
          <a:schemeClr val="accent6">
            <a:alpha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kern="1200" dirty="0"/>
        </a:p>
      </dsp:txBody>
      <dsp:txXfrm>
        <a:off x="1737131" y="3174553"/>
        <a:ext cx="1212233" cy="1212233"/>
      </dsp:txXfrm>
    </dsp:sp>
    <dsp:sp modelId="{8AA314F8-A020-47D2-815B-E9E195171E10}">
      <dsp:nvSpPr>
        <dsp:cNvPr id="0" name=""/>
        <dsp:cNvSpPr/>
      </dsp:nvSpPr>
      <dsp:spPr>
        <a:xfrm>
          <a:off x="1486069" y="1543495"/>
          <a:ext cx="1714357" cy="1714357"/>
        </a:xfrm>
        <a:prstGeom prst="ellipse">
          <a:avLst/>
        </a:prstGeom>
        <a:solidFill>
          <a:schemeClr val="accent6">
            <a:alpha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ESC Chapter</a:t>
          </a:r>
          <a:endParaRPr lang="en-US" sz="2000" kern="1200" dirty="0"/>
        </a:p>
      </dsp:txBody>
      <dsp:txXfrm>
        <a:off x="1737131" y="1794557"/>
        <a:ext cx="1212233" cy="1212233"/>
      </dsp:txXfrm>
    </dsp:sp>
    <dsp:sp modelId="{BC30BAD1-B279-47D1-B665-D5D223ADA660}">
      <dsp:nvSpPr>
        <dsp:cNvPr id="0" name=""/>
        <dsp:cNvSpPr/>
      </dsp:nvSpPr>
      <dsp:spPr>
        <a:xfrm>
          <a:off x="2297210" y="427054"/>
          <a:ext cx="1714357" cy="1714357"/>
        </a:xfrm>
        <a:prstGeom prst="ellipse">
          <a:avLst/>
        </a:prstGeom>
        <a:solidFill>
          <a:schemeClr val="accent6">
            <a:alpha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300" kern="1200" dirty="0"/>
        </a:p>
      </dsp:txBody>
      <dsp:txXfrm>
        <a:off x="2548272" y="678116"/>
        <a:ext cx="1212233" cy="121223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43438" y="1122363"/>
            <a:ext cx="7924562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43438" y="3602038"/>
            <a:ext cx="79245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043EC-3599-481A-AFD8-A4ED056547AC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-594"/>
            <a:ext cx="2743438" cy="6858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9377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D6046-5EC4-4BD4-8E37-D05439C999EA}" type="datetimeFigureOut">
              <a:rPr lang="en-US" smtClean="0"/>
              <a:t>9/24/2017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043EC-3599-481A-AFD8-A4ED056547A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8599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D6046-5EC4-4BD4-8E37-D05439C999EA}" type="datetimeFigureOut">
              <a:rPr lang="en-US" smtClean="0"/>
              <a:t>9/24/2017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043EC-3599-481A-AFD8-A4ED056547A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77383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17F77-5A37-41D7-8D6B-B20927B52010}" type="datetimeFigureOut">
              <a:rPr lang="en-US" smtClean="0"/>
              <a:t>9/24/2017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2997A-3297-46B8-BB01-4B498C2823B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6660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17F77-5A37-41D7-8D6B-B20927B52010}" type="datetimeFigureOut">
              <a:rPr lang="en-US" smtClean="0"/>
              <a:t>9/24/2017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2997A-3297-46B8-BB01-4B498C2823B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46747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17F77-5A37-41D7-8D6B-B20927B52010}" type="datetimeFigureOut">
              <a:rPr lang="en-US" smtClean="0"/>
              <a:t>9/24/2017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2997A-3297-46B8-BB01-4B498C2823B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37601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17F77-5A37-41D7-8D6B-B20927B52010}" type="datetimeFigureOut">
              <a:rPr lang="en-US" smtClean="0"/>
              <a:t>9/24/2017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2997A-3297-46B8-BB01-4B498C2823B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67093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17F77-5A37-41D7-8D6B-B20927B52010}" type="datetimeFigureOut">
              <a:rPr lang="en-US" smtClean="0"/>
              <a:t>9/24/2017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2997A-3297-46B8-BB01-4B498C2823B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47087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17F77-5A37-41D7-8D6B-B20927B52010}" type="datetimeFigureOut">
              <a:rPr lang="en-US" smtClean="0"/>
              <a:t>9/24/2017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2997A-3297-46B8-BB01-4B498C2823B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507124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17F77-5A37-41D7-8D6B-B20927B52010}" type="datetimeFigureOut">
              <a:rPr lang="en-US" smtClean="0"/>
              <a:t>9/24/2017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2997A-3297-46B8-BB01-4B498C2823B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96195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17F77-5A37-41D7-8D6B-B20927B52010}" type="datetimeFigureOut">
              <a:rPr lang="en-US" smtClean="0"/>
              <a:t>9/24/2017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2997A-3297-46B8-BB01-4B498C2823B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90445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D6046-5EC4-4BD4-8E37-D05439C999EA}" type="datetimeFigureOut">
              <a:rPr lang="en-US" smtClean="0"/>
              <a:t>9/24/2017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043EC-3599-481A-AFD8-A4ED056547A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661735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17F77-5A37-41D7-8D6B-B20927B52010}" type="datetimeFigureOut">
              <a:rPr lang="en-US" smtClean="0"/>
              <a:t>9/24/2017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2997A-3297-46B8-BB01-4B498C2823B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482329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17F77-5A37-41D7-8D6B-B20927B52010}" type="datetimeFigureOut">
              <a:rPr lang="en-US" smtClean="0"/>
              <a:t>9/24/2017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2997A-3297-46B8-BB01-4B498C2823B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157815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17F77-5A37-41D7-8D6B-B20927B52010}" type="datetimeFigureOut">
              <a:rPr lang="en-US" smtClean="0"/>
              <a:t>9/24/2017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2997A-3297-46B8-BB01-4B498C2823B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76416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D6046-5EC4-4BD4-8E37-D05439C999EA}" type="datetimeFigureOut">
              <a:rPr lang="en-US" smtClean="0"/>
              <a:t>9/24/2017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043EC-3599-481A-AFD8-A4ED056547A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84761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D6046-5EC4-4BD4-8E37-D05439C999EA}" type="datetimeFigureOut">
              <a:rPr lang="en-US" smtClean="0"/>
              <a:t>9/24/2017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043EC-3599-481A-AFD8-A4ED056547A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19347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D6046-5EC4-4BD4-8E37-D05439C999EA}" type="datetimeFigureOut">
              <a:rPr lang="en-US" smtClean="0"/>
              <a:t>9/24/2017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043EC-3599-481A-AFD8-A4ED056547A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63024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D6046-5EC4-4BD4-8E37-D05439C999EA}" type="datetimeFigureOut">
              <a:rPr lang="en-US" smtClean="0"/>
              <a:t>9/24/2017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043EC-3599-481A-AFD8-A4ED056547A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86168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D6046-5EC4-4BD4-8E37-D05439C999EA}" type="datetimeFigureOut">
              <a:rPr lang="en-US" smtClean="0"/>
              <a:t>9/24/2017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043EC-3599-481A-AFD8-A4ED056547A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52079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D6046-5EC4-4BD4-8E37-D05439C999EA}" type="datetimeFigureOut">
              <a:rPr lang="en-US" smtClean="0"/>
              <a:t>9/24/2017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043EC-3599-481A-AFD8-A4ED056547A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62214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D6046-5EC4-4BD4-8E37-D05439C999EA}" type="datetimeFigureOut">
              <a:rPr lang="en-US" smtClean="0"/>
              <a:t>9/24/2017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043EC-3599-481A-AFD8-A4ED056547A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01101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3D6046-5EC4-4BD4-8E37-D05439C999EA}" type="datetimeFigureOut">
              <a:rPr lang="en-US" smtClean="0"/>
              <a:t>9/24/2017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F043EC-3599-481A-AFD8-A4ED056547A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94588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017F77-5A37-41D7-8D6B-B20927B52010}" type="datetimeFigureOut">
              <a:rPr lang="en-US" smtClean="0"/>
              <a:t>9/24/2017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62997A-3297-46B8-BB01-4B498C2823B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77722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7200" i="1" dirty="0">
                <a:latin typeface="+mn-lt"/>
              </a:rPr>
              <a:t>Building the ESPC Infrastructure</a:t>
            </a:r>
            <a:endParaRPr lang="en-US" sz="7200" b="1" dirty="0">
              <a:latin typeface="+mn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22576" y="6057210"/>
            <a:ext cx="1444752" cy="384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May 9,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4507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8031353" y="2572444"/>
            <a:ext cx="385876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ü"/>
            </a:pPr>
            <a:r>
              <a:rPr lang="en-US" sz="3200" dirty="0" smtClean="0"/>
              <a:t>Public Private Stakeholder Group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n-US" sz="3200" dirty="0" smtClean="0"/>
              <a:t>Forum for Open Exchange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n-US" sz="3200" dirty="0" smtClean="0"/>
              <a:t>Outreach and Education</a:t>
            </a:r>
            <a:endParaRPr lang="en-US" sz="3200" dirty="0"/>
          </a:p>
        </p:txBody>
      </p:sp>
      <p:grpSp>
        <p:nvGrpSpPr>
          <p:cNvPr id="14" name="Group 13"/>
          <p:cNvGrpSpPr/>
          <p:nvPr/>
        </p:nvGrpSpPr>
        <p:grpSpPr>
          <a:xfrm>
            <a:off x="2210502" y="1380223"/>
            <a:ext cx="5257800" cy="5056308"/>
            <a:chOff x="2313432" y="1599679"/>
            <a:chExt cx="5257800" cy="5056308"/>
          </a:xfrm>
        </p:grpSpPr>
        <p:grpSp>
          <p:nvGrpSpPr>
            <p:cNvPr id="15" name="Group 14"/>
            <p:cNvGrpSpPr/>
            <p:nvPr/>
          </p:nvGrpSpPr>
          <p:grpSpPr>
            <a:xfrm>
              <a:off x="2313432" y="1599679"/>
              <a:ext cx="5225991" cy="5056308"/>
              <a:chOff x="3135532" y="1071646"/>
              <a:chExt cx="5225991" cy="5056308"/>
            </a:xfrm>
          </p:grpSpPr>
          <p:sp>
            <p:nvSpPr>
              <p:cNvPr id="24" name="Freeform 23"/>
              <p:cNvSpPr/>
              <p:nvPr/>
            </p:nvSpPr>
            <p:spPr>
              <a:xfrm>
                <a:off x="4209295" y="2045364"/>
                <a:ext cx="2950452" cy="2729265"/>
              </a:xfrm>
              <a:custGeom>
                <a:avLst/>
                <a:gdLst>
                  <a:gd name="connsiteX0" fmla="*/ 0 w 2950452"/>
                  <a:gd name="connsiteY0" fmla="*/ 1364633 h 2729265"/>
                  <a:gd name="connsiteX1" fmla="*/ 1475226 w 2950452"/>
                  <a:gd name="connsiteY1" fmla="*/ 0 h 2729265"/>
                  <a:gd name="connsiteX2" fmla="*/ 2950452 w 2950452"/>
                  <a:gd name="connsiteY2" fmla="*/ 1364633 h 2729265"/>
                  <a:gd name="connsiteX3" fmla="*/ 1475226 w 2950452"/>
                  <a:gd name="connsiteY3" fmla="*/ 2729266 h 2729265"/>
                  <a:gd name="connsiteX4" fmla="*/ 0 w 2950452"/>
                  <a:gd name="connsiteY4" fmla="*/ 1364633 h 272926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950452" h="2729265">
                    <a:moveTo>
                      <a:pt x="0" y="1364633"/>
                    </a:moveTo>
                    <a:cubicBezTo>
                      <a:pt x="0" y="610967"/>
                      <a:pt x="660481" y="0"/>
                      <a:pt x="1475226" y="0"/>
                    </a:cubicBezTo>
                    <a:cubicBezTo>
                      <a:pt x="2289971" y="0"/>
                      <a:pt x="2950452" y="610967"/>
                      <a:pt x="2950452" y="1364633"/>
                    </a:cubicBezTo>
                    <a:cubicBezTo>
                      <a:pt x="2950452" y="2118299"/>
                      <a:pt x="2289971" y="2729266"/>
                      <a:pt x="1475226" y="2729266"/>
                    </a:cubicBezTo>
                    <a:cubicBezTo>
                      <a:pt x="660481" y="2729266"/>
                      <a:pt x="0" y="2118299"/>
                      <a:pt x="0" y="1364633"/>
                    </a:cubicBezTo>
                    <a:close/>
                  </a:path>
                </a:pathLst>
              </a:custGeom>
              <a:solidFill>
                <a:schemeClr val="accent6">
                  <a:alpha val="50000"/>
                </a:schemeClr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1">
                  <a:alpha val="5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/>
              </a:fontRef>
            </p:style>
            <p:txBody>
              <a:bodyPr spcFirstLastPara="0" vert="horz" wrap="square" lIns="482884" tIns="450492" rIns="482884" bIns="450492" numCol="1" spcCol="1270" anchor="ctr" anchorCtr="0">
                <a:noAutofit/>
              </a:bodyPr>
              <a:lstStyle/>
              <a:p>
                <a:pPr lvl="0" algn="ctr" defTabSz="1778000">
                  <a:lnSpc>
                    <a:spcPct val="90000"/>
                  </a:lnSpc>
                  <a:spcBef>
                    <a:spcPct val="0"/>
                  </a:spcBef>
                  <a:spcAft>
                    <a:spcPts val="600"/>
                  </a:spcAft>
                </a:pPr>
                <a:r>
                  <a:rPr lang="en-US" sz="4000" kern="1200" dirty="0" smtClean="0"/>
                  <a:t>GESPC</a:t>
                </a:r>
              </a:p>
              <a:p>
                <a:pPr lvl="0" algn="ctr" defTabSz="1778000">
                  <a:lnSpc>
                    <a:spcPct val="90000"/>
                  </a:lnSpc>
                  <a:spcBef>
                    <a:spcPct val="0"/>
                  </a:spcBef>
                  <a:spcAft>
                    <a:spcPts val="600"/>
                  </a:spcAft>
                </a:pPr>
                <a:r>
                  <a:rPr lang="en-US" sz="1400" kern="1200" dirty="0" smtClean="0"/>
                  <a:t>Guaranteed Energy Savings Performance Contracting</a:t>
                </a:r>
                <a:endParaRPr lang="en-US" sz="1400" kern="1200" dirty="0"/>
              </a:p>
            </p:txBody>
          </p:sp>
          <p:sp>
            <p:nvSpPr>
              <p:cNvPr id="25" name="Freeform 24"/>
              <p:cNvSpPr/>
              <p:nvPr/>
            </p:nvSpPr>
            <p:spPr>
              <a:xfrm>
                <a:off x="6120013" y="1071646"/>
                <a:ext cx="1502833" cy="1502833"/>
              </a:xfrm>
              <a:custGeom>
                <a:avLst/>
                <a:gdLst>
                  <a:gd name="connsiteX0" fmla="*/ 0 w 1502833"/>
                  <a:gd name="connsiteY0" fmla="*/ 751417 h 1502833"/>
                  <a:gd name="connsiteX1" fmla="*/ 751417 w 1502833"/>
                  <a:gd name="connsiteY1" fmla="*/ 0 h 1502833"/>
                  <a:gd name="connsiteX2" fmla="*/ 1502834 w 1502833"/>
                  <a:gd name="connsiteY2" fmla="*/ 751417 h 1502833"/>
                  <a:gd name="connsiteX3" fmla="*/ 751417 w 1502833"/>
                  <a:gd name="connsiteY3" fmla="*/ 1502834 h 1502833"/>
                  <a:gd name="connsiteX4" fmla="*/ 0 w 1502833"/>
                  <a:gd name="connsiteY4" fmla="*/ 751417 h 15028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502833" h="1502833">
                    <a:moveTo>
                      <a:pt x="0" y="751417"/>
                    </a:moveTo>
                    <a:cubicBezTo>
                      <a:pt x="0" y="336421"/>
                      <a:pt x="336421" y="0"/>
                      <a:pt x="751417" y="0"/>
                    </a:cubicBezTo>
                    <a:cubicBezTo>
                      <a:pt x="1166413" y="0"/>
                      <a:pt x="1502834" y="336421"/>
                      <a:pt x="1502834" y="751417"/>
                    </a:cubicBezTo>
                    <a:cubicBezTo>
                      <a:pt x="1502834" y="1166413"/>
                      <a:pt x="1166413" y="1502834"/>
                      <a:pt x="751417" y="1502834"/>
                    </a:cubicBezTo>
                    <a:cubicBezTo>
                      <a:pt x="336421" y="1502834"/>
                      <a:pt x="0" y="1166413"/>
                      <a:pt x="0" y="751417"/>
                    </a:cubicBezTo>
                    <a:close/>
                  </a:path>
                </a:pathLst>
              </a:custGeom>
              <a:solidFill>
                <a:schemeClr val="accent6">
                  <a:alpha val="50000"/>
                </a:schemeClr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1">
                  <a:alpha val="5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/>
              </a:fontRef>
            </p:style>
            <p:txBody>
              <a:bodyPr spcFirstLastPara="0" vert="horz" wrap="square" lIns="301365" tIns="301365" rIns="301365" bIns="301365" numCol="1" spcCol="1270" anchor="ctr" anchorCtr="0">
                <a:noAutofit/>
              </a:bodyPr>
              <a:lstStyle/>
              <a:p>
                <a:pPr lvl="0" algn="ctr" defTabSz="28448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sz="6400" kern="1200" dirty="0"/>
              </a:p>
            </p:txBody>
          </p:sp>
          <p:sp>
            <p:nvSpPr>
              <p:cNvPr id="26" name="Freeform 25"/>
              <p:cNvSpPr/>
              <p:nvPr/>
            </p:nvSpPr>
            <p:spPr>
              <a:xfrm>
                <a:off x="6858690" y="2062877"/>
                <a:ext cx="1502833" cy="1502833"/>
              </a:xfrm>
              <a:custGeom>
                <a:avLst/>
                <a:gdLst>
                  <a:gd name="connsiteX0" fmla="*/ 0 w 1502833"/>
                  <a:gd name="connsiteY0" fmla="*/ 751417 h 1502833"/>
                  <a:gd name="connsiteX1" fmla="*/ 751417 w 1502833"/>
                  <a:gd name="connsiteY1" fmla="*/ 0 h 1502833"/>
                  <a:gd name="connsiteX2" fmla="*/ 1502834 w 1502833"/>
                  <a:gd name="connsiteY2" fmla="*/ 751417 h 1502833"/>
                  <a:gd name="connsiteX3" fmla="*/ 751417 w 1502833"/>
                  <a:gd name="connsiteY3" fmla="*/ 1502834 h 1502833"/>
                  <a:gd name="connsiteX4" fmla="*/ 0 w 1502833"/>
                  <a:gd name="connsiteY4" fmla="*/ 751417 h 15028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502833" h="1502833">
                    <a:moveTo>
                      <a:pt x="0" y="751417"/>
                    </a:moveTo>
                    <a:cubicBezTo>
                      <a:pt x="0" y="336421"/>
                      <a:pt x="336421" y="0"/>
                      <a:pt x="751417" y="0"/>
                    </a:cubicBezTo>
                    <a:cubicBezTo>
                      <a:pt x="1166413" y="0"/>
                      <a:pt x="1502834" y="336421"/>
                      <a:pt x="1502834" y="751417"/>
                    </a:cubicBezTo>
                    <a:cubicBezTo>
                      <a:pt x="1502834" y="1166413"/>
                      <a:pt x="1166413" y="1502834"/>
                      <a:pt x="751417" y="1502834"/>
                    </a:cubicBezTo>
                    <a:cubicBezTo>
                      <a:pt x="336421" y="1502834"/>
                      <a:pt x="0" y="1166413"/>
                      <a:pt x="0" y="751417"/>
                    </a:cubicBezTo>
                    <a:close/>
                  </a:path>
                </a:pathLst>
              </a:custGeom>
              <a:solidFill>
                <a:schemeClr val="accent6">
                  <a:alpha val="50000"/>
                </a:schemeClr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1">
                  <a:alpha val="5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/>
              </a:fontRef>
            </p:style>
            <p:txBody>
              <a:bodyPr spcFirstLastPara="0" vert="horz" wrap="square" lIns="301365" tIns="301365" rIns="301365" bIns="301365" numCol="1" spcCol="1270" anchor="ctr" anchorCtr="0">
                <a:noAutofit/>
              </a:bodyPr>
              <a:lstStyle/>
              <a:p>
                <a:pPr lvl="0" algn="ctr" defTabSz="28448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sz="6400" kern="1200" dirty="0"/>
              </a:p>
            </p:txBody>
          </p:sp>
          <p:sp>
            <p:nvSpPr>
              <p:cNvPr id="27" name="Freeform 26"/>
              <p:cNvSpPr/>
              <p:nvPr/>
            </p:nvSpPr>
            <p:spPr>
              <a:xfrm>
                <a:off x="6858690" y="3272604"/>
                <a:ext cx="1502833" cy="1502833"/>
              </a:xfrm>
              <a:custGeom>
                <a:avLst/>
                <a:gdLst>
                  <a:gd name="connsiteX0" fmla="*/ 0 w 1502833"/>
                  <a:gd name="connsiteY0" fmla="*/ 751417 h 1502833"/>
                  <a:gd name="connsiteX1" fmla="*/ 751417 w 1502833"/>
                  <a:gd name="connsiteY1" fmla="*/ 0 h 1502833"/>
                  <a:gd name="connsiteX2" fmla="*/ 1502834 w 1502833"/>
                  <a:gd name="connsiteY2" fmla="*/ 751417 h 1502833"/>
                  <a:gd name="connsiteX3" fmla="*/ 751417 w 1502833"/>
                  <a:gd name="connsiteY3" fmla="*/ 1502834 h 1502833"/>
                  <a:gd name="connsiteX4" fmla="*/ 0 w 1502833"/>
                  <a:gd name="connsiteY4" fmla="*/ 751417 h 15028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502833" h="1502833">
                    <a:moveTo>
                      <a:pt x="0" y="751417"/>
                    </a:moveTo>
                    <a:cubicBezTo>
                      <a:pt x="0" y="336421"/>
                      <a:pt x="336421" y="0"/>
                      <a:pt x="751417" y="0"/>
                    </a:cubicBezTo>
                    <a:cubicBezTo>
                      <a:pt x="1166413" y="0"/>
                      <a:pt x="1502834" y="336421"/>
                      <a:pt x="1502834" y="751417"/>
                    </a:cubicBezTo>
                    <a:cubicBezTo>
                      <a:pt x="1502834" y="1166413"/>
                      <a:pt x="1166413" y="1502834"/>
                      <a:pt x="751417" y="1502834"/>
                    </a:cubicBezTo>
                    <a:cubicBezTo>
                      <a:pt x="336421" y="1502834"/>
                      <a:pt x="0" y="1166413"/>
                      <a:pt x="0" y="751417"/>
                    </a:cubicBezTo>
                    <a:close/>
                  </a:path>
                </a:pathLst>
              </a:custGeom>
              <a:solidFill>
                <a:schemeClr val="accent6">
                  <a:alpha val="50000"/>
                </a:schemeClr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1">
                  <a:alpha val="5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/>
              </a:fontRef>
            </p:style>
            <p:txBody>
              <a:bodyPr spcFirstLastPara="0" vert="horz" wrap="square" lIns="301365" tIns="301365" rIns="301365" bIns="301365" numCol="1" spcCol="1270" anchor="ctr" anchorCtr="0">
                <a:noAutofit/>
              </a:bodyPr>
              <a:lstStyle/>
              <a:p>
                <a:pPr lvl="0" algn="ctr" defTabSz="28448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sz="6400" kern="1200" dirty="0"/>
              </a:p>
            </p:txBody>
          </p:sp>
          <p:sp>
            <p:nvSpPr>
              <p:cNvPr id="28" name="Freeform 27"/>
              <p:cNvSpPr/>
              <p:nvPr/>
            </p:nvSpPr>
            <p:spPr>
              <a:xfrm>
                <a:off x="6147630" y="4251294"/>
                <a:ext cx="1502833" cy="1502833"/>
              </a:xfrm>
              <a:custGeom>
                <a:avLst/>
                <a:gdLst>
                  <a:gd name="connsiteX0" fmla="*/ 0 w 1502833"/>
                  <a:gd name="connsiteY0" fmla="*/ 751417 h 1502833"/>
                  <a:gd name="connsiteX1" fmla="*/ 751417 w 1502833"/>
                  <a:gd name="connsiteY1" fmla="*/ 0 h 1502833"/>
                  <a:gd name="connsiteX2" fmla="*/ 1502834 w 1502833"/>
                  <a:gd name="connsiteY2" fmla="*/ 751417 h 1502833"/>
                  <a:gd name="connsiteX3" fmla="*/ 751417 w 1502833"/>
                  <a:gd name="connsiteY3" fmla="*/ 1502834 h 1502833"/>
                  <a:gd name="connsiteX4" fmla="*/ 0 w 1502833"/>
                  <a:gd name="connsiteY4" fmla="*/ 751417 h 15028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502833" h="1502833">
                    <a:moveTo>
                      <a:pt x="0" y="751417"/>
                    </a:moveTo>
                    <a:cubicBezTo>
                      <a:pt x="0" y="336421"/>
                      <a:pt x="336421" y="0"/>
                      <a:pt x="751417" y="0"/>
                    </a:cubicBezTo>
                    <a:cubicBezTo>
                      <a:pt x="1166413" y="0"/>
                      <a:pt x="1502834" y="336421"/>
                      <a:pt x="1502834" y="751417"/>
                    </a:cubicBezTo>
                    <a:cubicBezTo>
                      <a:pt x="1502834" y="1166413"/>
                      <a:pt x="1166413" y="1502834"/>
                      <a:pt x="751417" y="1502834"/>
                    </a:cubicBezTo>
                    <a:cubicBezTo>
                      <a:pt x="336421" y="1502834"/>
                      <a:pt x="0" y="1166413"/>
                      <a:pt x="0" y="751417"/>
                    </a:cubicBezTo>
                    <a:close/>
                  </a:path>
                </a:pathLst>
              </a:custGeom>
              <a:solidFill>
                <a:schemeClr val="accent6">
                  <a:alpha val="50000"/>
                </a:schemeClr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1">
                  <a:alpha val="5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/>
              </a:fontRef>
            </p:style>
            <p:txBody>
              <a:bodyPr spcFirstLastPara="0" vert="horz" wrap="square" lIns="301365" tIns="301365" rIns="301365" bIns="301365" numCol="1" spcCol="1270" anchor="ctr" anchorCtr="0">
                <a:noAutofit/>
              </a:bodyPr>
              <a:lstStyle/>
              <a:p>
                <a:pPr lvl="0" algn="ctr" defTabSz="28448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sz="6400" kern="1200" dirty="0"/>
              </a:p>
            </p:txBody>
          </p:sp>
          <p:sp>
            <p:nvSpPr>
              <p:cNvPr id="29" name="Freeform 28"/>
              <p:cNvSpPr/>
              <p:nvPr/>
            </p:nvSpPr>
            <p:spPr>
              <a:xfrm>
                <a:off x="4997111" y="4625121"/>
                <a:ext cx="1502833" cy="1502833"/>
              </a:xfrm>
              <a:custGeom>
                <a:avLst/>
                <a:gdLst>
                  <a:gd name="connsiteX0" fmla="*/ 0 w 1502833"/>
                  <a:gd name="connsiteY0" fmla="*/ 751417 h 1502833"/>
                  <a:gd name="connsiteX1" fmla="*/ 751417 w 1502833"/>
                  <a:gd name="connsiteY1" fmla="*/ 0 h 1502833"/>
                  <a:gd name="connsiteX2" fmla="*/ 1502834 w 1502833"/>
                  <a:gd name="connsiteY2" fmla="*/ 751417 h 1502833"/>
                  <a:gd name="connsiteX3" fmla="*/ 751417 w 1502833"/>
                  <a:gd name="connsiteY3" fmla="*/ 1502834 h 1502833"/>
                  <a:gd name="connsiteX4" fmla="*/ 0 w 1502833"/>
                  <a:gd name="connsiteY4" fmla="*/ 751417 h 15028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502833" h="1502833">
                    <a:moveTo>
                      <a:pt x="0" y="751417"/>
                    </a:moveTo>
                    <a:cubicBezTo>
                      <a:pt x="0" y="336421"/>
                      <a:pt x="336421" y="0"/>
                      <a:pt x="751417" y="0"/>
                    </a:cubicBezTo>
                    <a:cubicBezTo>
                      <a:pt x="1166413" y="0"/>
                      <a:pt x="1502834" y="336421"/>
                      <a:pt x="1502834" y="751417"/>
                    </a:cubicBezTo>
                    <a:cubicBezTo>
                      <a:pt x="1502834" y="1166413"/>
                      <a:pt x="1166413" y="1502834"/>
                      <a:pt x="751417" y="1502834"/>
                    </a:cubicBezTo>
                    <a:cubicBezTo>
                      <a:pt x="336421" y="1502834"/>
                      <a:pt x="0" y="1166413"/>
                      <a:pt x="0" y="751417"/>
                    </a:cubicBezTo>
                    <a:close/>
                  </a:path>
                </a:pathLst>
              </a:custGeom>
              <a:solidFill>
                <a:schemeClr val="accent6">
                  <a:alpha val="50000"/>
                </a:schemeClr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1">
                  <a:alpha val="5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/>
              </a:fontRef>
            </p:style>
            <p:txBody>
              <a:bodyPr spcFirstLastPara="0" vert="horz" wrap="square" lIns="301365" tIns="301365" rIns="301365" bIns="301365" numCol="1" spcCol="1270" anchor="ctr" anchorCtr="0">
                <a:noAutofit/>
              </a:bodyPr>
              <a:lstStyle/>
              <a:p>
                <a:pPr lvl="0" algn="ctr" defTabSz="28448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sz="6400" kern="1200" dirty="0"/>
              </a:p>
            </p:txBody>
          </p:sp>
          <p:sp>
            <p:nvSpPr>
              <p:cNvPr id="30" name="Freeform 29"/>
              <p:cNvSpPr/>
              <p:nvPr/>
            </p:nvSpPr>
            <p:spPr>
              <a:xfrm>
                <a:off x="3846592" y="4251294"/>
                <a:ext cx="1502833" cy="1502833"/>
              </a:xfrm>
              <a:custGeom>
                <a:avLst/>
                <a:gdLst>
                  <a:gd name="connsiteX0" fmla="*/ 0 w 1502833"/>
                  <a:gd name="connsiteY0" fmla="*/ 751417 h 1502833"/>
                  <a:gd name="connsiteX1" fmla="*/ 751417 w 1502833"/>
                  <a:gd name="connsiteY1" fmla="*/ 0 h 1502833"/>
                  <a:gd name="connsiteX2" fmla="*/ 1502834 w 1502833"/>
                  <a:gd name="connsiteY2" fmla="*/ 751417 h 1502833"/>
                  <a:gd name="connsiteX3" fmla="*/ 751417 w 1502833"/>
                  <a:gd name="connsiteY3" fmla="*/ 1502834 h 1502833"/>
                  <a:gd name="connsiteX4" fmla="*/ 0 w 1502833"/>
                  <a:gd name="connsiteY4" fmla="*/ 751417 h 15028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502833" h="1502833">
                    <a:moveTo>
                      <a:pt x="0" y="751417"/>
                    </a:moveTo>
                    <a:cubicBezTo>
                      <a:pt x="0" y="336421"/>
                      <a:pt x="336421" y="0"/>
                      <a:pt x="751417" y="0"/>
                    </a:cubicBezTo>
                    <a:cubicBezTo>
                      <a:pt x="1166413" y="0"/>
                      <a:pt x="1502834" y="336421"/>
                      <a:pt x="1502834" y="751417"/>
                    </a:cubicBezTo>
                    <a:cubicBezTo>
                      <a:pt x="1502834" y="1166413"/>
                      <a:pt x="1166413" y="1502834"/>
                      <a:pt x="751417" y="1502834"/>
                    </a:cubicBezTo>
                    <a:cubicBezTo>
                      <a:pt x="336421" y="1502834"/>
                      <a:pt x="0" y="1166413"/>
                      <a:pt x="0" y="751417"/>
                    </a:cubicBezTo>
                    <a:close/>
                  </a:path>
                </a:pathLst>
              </a:custGeom>
              <a:solidFill>
                <a:schemeClr val="accent6">
                  <a:alpha val="50000"/>
                </a:schemeClr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1">
                  <a:alpha val="5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/>
              </a:fontRef>
            </p:style>
            <p:txBody>
              <a:bodyPr spcFirstLastPara="0" vert="horz" wrap="square" lIns="301365" tIns="301365" rIns="301365" bIns="301365" numCol="1" spcCol="1270" anchor="ctr" anchorCtr="0">
                <a:noAutofit/>
              </a:bodyPr>
              <a:lstStyle/>
              <a:p>
                <a:pPr lvl="0" algn="ctr" defTabSz="28448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sz="6400" kern="1200" dirty="0"/>
              </a:p>
            </p:txBody>
          </p:sp>
          <p:sp>
            <p:nvSpPr>
              <p:cNvPr id="31" name="Freeform 30"/>
              <p:cNvSpPr/>
              <p:nvPr/>
            </p:nvSpPr>
            <p:spPr>
              <a:xfrm>
                <a:off x="3135532" y="3272604"/>
                <a:ext cx="1502833" cy="1502833"/>
              </a:xfrm>
              <a:custGeom>
                <a:avLst/>
                <a:gdLst>
                  <a:gd name="connsiteX0" fmla="*/ 0 w 1502833"/>
                  <a:gd name="connsiteY0" fmla="*/ 751417 h 1502833"/>
                  <a:gd name="connsiteX1" fmla="*/ 751417 w 1502833"/>
                  <a:gd name="connsiteY1" fmla="*/ 0 h 1502833"/>
                  <a:gd name="connsiteX2" fmla="*/ 1502834 w 1502833"/>
                  <a:gd name="connsiteY2" fmla="*/ 751417 h 1502833"/>
                  <a:gd name="connsiteX3" fmla="*/ 751417 w 1502833"/>
                  <a:gd name="connsiteY3" fmla="*/ 1502834 h 1502833"/>
                  <a:gd name="connsiteX4" fmla="*/ 0 w 1502833"/>
                  <a:gd name="connsiteY4" fmla="*/ 751417 h 15028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502833" h="1502833">
                    <a:moveTo>
                      <a:pt x="0" y="751417"/>
                    </a:moveTo>
                    <a:cubicBezTo>
                      <a:pt x="0" y="336421"/>
                      <a:pt x="336421" y="0"/>
                      <a:pt x="751417" y="0"/>
                    </a:cubicBezTo>
                    <a:cubicBezTo>
                      <a:pt x="1166413" y="0"/>
                      <a:pt x="1502834" y="336421"/>
                      <a:pt x="1502834" y="751417"/>
                    </a:cubicBezTo>
                    <a:cubicBezTo>
                      <a:pt x="1502834" y="1166413"/>
                      <a:pt x="1166413" y="1502834"/>
                      <a:pt x="751417" y="1502834"/>
                    </a:cubicBezTo>
                    <a:cubicBezTo>
                      <a:pt x="336421" y="1502834"/>
                      <a:pt x="0" y="1166413"/>
                      <a:pt x="0" y="751417"/>
                    </a:cubicBezTo>
                    <a:close/>
                  </a:path>
                </a:pathLst>
              </a:custGeom>
              <a:solidFill>
                <a:schemeClr val="accent6">
                  <a:alpha val="50000"/>
                </a:schemeClr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1">
                  <a:alpha val="5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/>
              </a:fontRef>
            </p:style>
            <p:txBody>
              <a:bodyPr spcFirstLastPara="0" vert="horz" wrap="square" lIns="235325" tIns="235325" rIns="235325" bIns="235325" numCol="1" spcCol="1270" anchor="ctr" anchorCtr="0">
                <a:noAutofit/>
              </a:bodyPr>
              <a:lstStyle/>
              <a:p>
                <a:pPr lvl="0" algn="ctr" defTabSz="5334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sz="1200" kern="1200" dirty="0"/>
              </a:p>
            </p:txBody>
          </p:sp>
          <p:sp>
            <p:nvSpPr>
              <p:cNvPr id="32" name="Freeform 31"/>
              <p:cNvSpPr/>
              <p:nvPr/>
            </p:nvSpPr>
            <p:spPr>
              <a:xfrm>
                <a:off x="3135532" y="2062877"/>
                <a:ext cx="1502833" cy="1502833"/>
              </a:xfrm>
              <a:custGeom>
                <a:avLst/>
                <a:gdLst>
                  <a:gd name="connsiteX0" fmla="*/ 0 w 1502833"/>
                  <a:gd name="connsiteY0" fmla="*/ 751417 h 1502833"/>
                  <a:gd name="connsiteX1" fmla="*/ 751417 w 1502833"/>
                  <a:gd name="connsiteY1" fmla="*/ 0 h 1502833"/>
                  <a:gd name="connsiteX2" fmla="*/ 1502834 w 1502833"/>
                  <a:gd name="connsiteY2" fmla="*/ 751417 h 1502833"/>
                  <a:gd name="connsiteX3" fmla="*/ 751417 w 1502833"/>
                  <a:gd name="connsiteY3" fmla="*/ 1502834 h 1502833"/>
                  <a:gd name="connsiteX4" fmla="*/ 0 w 1502833"/>
                  <a:gd name="connsiteY4" fmla="*/ 751417 h 15028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502833" h="1502833">
                    <a:moveTo>
                      <a:pt x="0" y="751417"/>
                    </a:moveTo>
                    <a:cubicBezTo>
                      <a:pt x="0" y="336421"/>
                      <a:pt x="336421" y="0"/>
                      <a:pt x="751417" y="0"/>
                    </a:cubicBezTo>
                    <a:cubicBezTo>
                      <a:pt x="1166413" y="0"/>
                      <a:pt x="1502834" y="336421"/>
                      <a:pt x="1502834" y="751417"/>
                    </a:cubicBezTo>
                    <a:cubicBezTo>
                      <a:pt x="1502834" y="1166413"/>
                      <a:pt x="1166413" y="1502834"/>
                      <a:pt x="751417" y="1502834"/>
                    </a:cubicBezTo>
                    <a:cubicBezTo>
                      <a:pt x="336421" y="1502834"/>
                      <a:pt x="0" y="1166413"/>
                      <a:pt x="0" y="751417"/>
                    </a:cubicBezTo>
                    <a:close/>
                  </a:path>
                </a:pathLst>
              </a:custGeom>
              <a:solidFill>
                <a:srgbClr val="FF6600">
                  <a:alpha val="50000"/>
                </a:srgbClr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1">
                  <a:alpha val="5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/>
              </a:fontRef>
            </p:style>
            <p:txBody>
              <a:bodyPr spcFirstLastPara="0" vert="horz" wrap="square" lIns="240405" tIns="240405" rIns="240405" bIns="240405" numCol="1" spcCol="1270" anchor="ctr" anchorCtr="0">
                <a:noAutofit/>
              </a:bodyPr>
              <a:lstStyle/>
              <a:p>
                <a:pPr lvl="0" algn="ctr" defTabSz="7112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kern="1200" dirty="0" smtClean="0"/>
                  <a:t>ESC Chapter</a:t>
                </a:r>
                <a:endParaRPr lang="en-US" kern="1200" dirty="0"/>
              </a:p>
            </p:txBody>
          </p:sp>
        </p:grpSp>
        <p:sp>
          <p:nvSpPr>
            <p:cNvPr id="16" name="TextBox 15"/>
            <p:cNvSpPr txBox="1"/>
            <p:nvPr/>
          </p:nvSpPr>
          <p:spPr>
            <a:xfrm>
              <a:off x="5980176" y="2916936"/>
              <a:ext cx="1591056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Established Gubernatorial Support</a:t>
              </a:r>
              <a:endParaRPr lang="en-US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6199632" y="4099191"/>
              <a:ext cx="1243584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Consensus Decision Makers</a:t>
              </a:r>
              <a:endParaRPr lang="en-US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5367528" y="5180634"/>
              <a:ext cx="14721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Prequalified Providers</a:t>
              </a:r>
              <a:endParaRPr lang="en-US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4180332" y="5582856"/>
              <a:ext cx="143560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Standardized Documents</a:t>
              </a:r>
              <a:endParaRPr lang="en-US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3273552" y="5180634"/>
              <a:ext cx="99669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Program Funding</a:t>
              </a:r>
              <a:endParaRPr lang="en-US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2313432" y="4069080"/>
              <a:ext cx="1435608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ctr"/>
              <a:r>
                <a:rPr lang="en-US" sz="1600" dirty="0" smtClean="0"/>
                <a:t>Program Administration and Technical Support</a:t>
              </a:r>
              <a:endParaRPr lang="en-US" sz="1600" dirty="0"/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5394960" y="1819656"/>
            <a:ext cx="11795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/>
              <a:t>Enabling Legislation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2963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430768" y="2011692"/>
            <a:ext cx="348386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3200" dirty="0" smtClean="0"/>
              <a:t>Charting Opportunity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3200" dirty="0" smtClean="0"/>
              <a:t>Mapping Success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3200" dirty="0" smtClean="0"/>
              <a:t>Demonstrating Program Effectiveness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3200" dirty="0" smtClean="0"/>
              <a:t>Validating Model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3200" dirty="0" smtClean="0"/>
              <a:t>Illustrating Persistence</a:t>
            </a:r>
            <a:endParaRPr lang="en-US" sz="3200" dirty="0"/>
          </a:p>
        </p:txBody>
      </p:sp>
      <p:grpSp>
        <p:nvGrpSpPr>
          <p:cNvPr id="14" name="Group 13"/>
          <p:cNvGrpSpPr/>
          <p:nvPr/>
        </p:nvGrpSpPr>
        <p:grpSpPr>
          <a:xfrm>
            <a:off x="2491740" y="1479699"/>
            <a:ext cx="5257800" cy="5056308"/>
            <a:chOff x="2313432" y="1599679"/>
            <a:chExt cx="5257800" cy="5056308"/>
          </a:xfrm>
        </p:grpSpPr>
        <p:grpSp>
          <p:nvGrpSpPr>
            <p:cNvPr id="15" name="Group 14"/>
            <p:cNvGrpSpPr/>
            <p:nvPr/>
          </p:nvGrpSpPr>
          <p:grpSpPr>
            <a:xfrm>
              <a:off x="2313432" y="1599679"/>
              <a:ext cx="5225991" cy="5056308"/>
              <a:chOff x="3135532" y="1071646"/>
              <a:chExt cx="5225991" cy="5056308"/>
            </a:xfrm>
          </p:grpSpPr>
          <p:sp>
            <p:nvSpPr>
              <p:cNvPr id="24" name="Freeform 23"/>
              <p:cNvSpPr/>
              <p:nvPr/>
            </p:nvSpPr>
            <p:spPr>
              <a:xfrm>
                <a:off x="4209295" y="2045364"/>
                <a:ext cx="2950452" cy="2729265"/>
              </a:xfrm>
              <a:custGeom>
                <a:avLst/>
                <a:gdLst>
                  <a:gd name="connsiteX0" fmla="*/ 0 w 2950452"/>
                  <a:gd name="connsiteY0" fmla="*/ 1364633 h 2729265"/>
                  <a:gd name="connsiteX1" fmla="*/ 1475226 w 2950452"/>
                  <a:gd name="connsiteY1" fmla="*/ 0 h 2729265"/>
                  <a:gd name="connsiteX2" fmla="*/ 2950452 w 2950452"/>
                  <a:gd name="connsiteY2" fmla="*/ 1364633 h 2729265"/>
                  <a:gd name="connsiteX3" fmla="*/ 1475226 w 2950452"/>
                  <a:gd name="connsiteY3" fmla="*/ 2729266 h 2729265"/>
                  <a:gd name="connsiteX4" fmla="*/ 0 w 2950452"/>
                  <a:gd name="connsiteY4" fmla="*/ 1364633 h 272926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950452" h="2729265">
                    <a:moveTo>
                      <a:pt x="0" y="1364633"/>
                    </a:moveTo>
                    <a:cubicBezTo>
                      <a:pt x="0" y="610967"/>
                      <a:pt x="660481" y="0"/>
                      <a:pt x="1475226" y="0"/>
                    </a:cubicBezTo>
                    <a:cubicBezTo>
                      <a:pt x="2289971" y="0"/>
                      <a:pt x="2950452" y="610967"/>
                      <a:pt x="2950452" y="1364633"/>
                    </a:cubicBezTo>
                    <a:cubicBezTo>
                      <a:pt x="2950452" y="2118299"/>
                      <a:pt x="2289971" y="2729266"/>
                      <a:pt x="1475226" y="2729266"/>
                    </a:cubicBezTo>
                    <a:cubicBezTo>
                      <a:pt x="660481" y="2729266"/>
                      <a:pt x="0" y="2118299"/>
                      <a:pt x="0" y="1364633"/>
                    </a:cubicBezTo>
                    <a:close/>
                  </a:path>
                </a:pathLst>
              </a:custGeom>
              <a:solidFill>
                <a:schemeClr val="accent6">
                  <a:alpha val="50000"/>
                </a:schemeClr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1">
                  <a:alpha val="5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/>
              </a:fontRef>
            </p:style>
            <p:txBody>
              <a:bodyPr spcFirstLastPara="0" vert="horz" wrap="square" lIns="482884" tIns="450492" rIns="482884" bIns="450492" numCol="1" spcCol="1270" anchor="ctr" anchorCtr="0">
                <a:noAutofit/>
              </a:bodyPr>
              <a:lstStyle/>
              <a:p>
                <a:pPr lvl="0" algn="ctr" defTabSz="1778000">
                  <a:lnSpc>
                    <a:spcPct val="90000"/>
                  </a:lnSpc>
                  <a:spcBef>
                    <a:spcPct val="0"/>
                  </a:spcBef>
                  <a:spcAft>
                    <a:spcPts val="600"/>
                  </a:spcAft>
                </a:pPr>
                <a:r>
                  <a:rPr lang="en-US" sz="4000" kern="1200" dirty="0" smtClean="0"/>
                  <a:t>GESPC</a:t>
                </a:r>
              </a:p>
              <a:p>
                <a:pPr lvl="0" algn="ctr" defTabSz="1778000">
                  <a:lnSpc>
                    <a:spcPct val="90000"/>
                  </a:lnSpc>
                  <a:spcBef>
                    <a:spcPct val="0"/>
                  </a:spcBef>
                  <a:spcAft>
                    <a:spcPts val="600"/>
                  </a:spcAft>
                </a:pPr>
                <a:r>
                  <a:rPr lang="en-US" sz="1400" kern="1200" dirty="0" smtClean="0"/>
                  <a:t>Guaranteed Energy Savings Performance Contracting</a:t>
                </a:r>
                <a:endParaRPr lang="en-US" sz="1400" kern="1200" dirty="0"/>
              </a:p>
            </p:txBody>
          </p:sp>
          <p:sp>
            <p:nvSpPr>
              <p:cNvPr id="25" name="Freeform 24"/>
              <p:cNvSpPr/>
              <p:nvPr/>
            </p:nvSpPr>
            <p:spPr>
              <a:xfrm>
                <a:off x="6120013" y="1071646"/>
                <a:ext cx="1502833" cy="1502833"/>
              </a:xfrm>
              <a:custGeom>
                <a:avLst/>
                <a:gdLst>
                  <a:gd name="connsiteX0" fmla="*/ 0 w 1502833"/>
                  <a:gd name="connsiteY0" fmla="*/ 751417 h 1502833"/>
                  <a:gd name="connsiteX1" fmla="*/ 751417 w 1502833"/>
                  <a:gd name="connsiteY1" fmla="*/ 0 h 1502833"/>
                  <a:gd name="connsiteX2" fmla="*/ 1502834 w 1502833"/>
                  <a:gd name="connsiteY2" fmla="*/ 751417 h 1502833"/>
                  <a:gd name="connsiteX3" fmla="*/ 751417 w 1502833"/>
                  <a:gd name="connsiteY3" fmla="*/ 1502834 h 1502833"/>
                  <a:gd name="connsiteX4" fmla="*/ 0 w 1502833"/>
                  <a:gd name="connsiteY4" fmla="*/ 751417 h 15028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502833" h="1502833">
                    <a:moveTo>
                      <a:pt x="0" y="751417"/>
                    </a:moveTo>
                    <a:cubicBezTo>
                      <a:pt x="0" y="336421"/>
                      <a:pt x="336421" y="0"/>
                      <a:pt x="751417" y="0"/>
                    </a:cubicBezTo>
                    <a:cubicBezTo>
                      <a:pt x="1166413" y="0"/>
                      <a:pt x="1502834" y="336421"/>
                      <a:pt x="1502834" y="751417"/>
                    </a:cubicBezTo>
                    <a:cubicBezTo>
                      <a:pt x="1502834" y="1166413"/>
                      <a:pt x="1166413" y="1502834"/>
                      <a:pt x="751417" y="1502834"/>
                    </a:cubicBezTo>
                    <a:cubicBezTo>
                      <a:pt x="336421" y="1502834"/>
                      <a:pt x="0" y="1166413"/>
                      <a:pt x="0" y="751417"/>
                    </a:cubicBezTo>
                    <a:close/>
                  </a:path>
                </a:pathLst>
              </a:custGeom>
              <a:solidFill>
                <a:schemeClr val="accent6">
                  <a:alpha val="50000"/>
                </a:schemeClr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1">
                  <a:alpha val="5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/>
              </a:fontRef>
            </p:style>
            <p:txBody>
              <a:bodyPr spcFirstLastPara="0" vert="horz" wrap="square" lIns="301365" tIns="301365" rIns="301365" bIns="301365" numCol="1" spcCol="1270" anchor="ctr" anchorCtr="0">
                <a:noAutofit/>
              </a:bodyPr>
              <a:lstStyle/>
              <a:p>
                <a:pPr lvl="0" algn="ctr" defTabSz="28448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sz="6400" kern="1200" dirty="0"/>
              </a:p>
            </p:txBody>
          </p:sp>
          <p:sp>
            <p:nvSpPr>
              <p:cNvPr id="26" name="Freeform 25"/>
              <p:cNvSpPr/>
              <p:nvPr/>
            </p:nvSpPr>
            <p:spPr>
              <a:xfrm>
                <a:off x="6858690" y="2062877"/>
                <a:ext cx="1502833" cy="1502833"/>
              </a:xfrm>
              <a:custGeom>
                <a:avLst/>
                <a:gdLst>
                  <a:gd name="connsiteX0" fmla="*/ 0 w 1502833"/>
                  <a:gd name="connsiteY0" fmla="*/ 751417 h 1502833"/>
                  <a:gd name="connsiteX1" fmla="*/ 751417 w 1502833"/>
                  <a:gd name="connsiteY1" fmla="*/ 0 h 1502833"/>
                  <a:gd name="connsiteX2" fmla="*/ 1502834 w 1502833"/>
                  <a:gd name="connsiteY2" fmla="*/ 751417 h 1502833"/>
                  <a:gd name="connsiteX3" fmla="*/ 751417 w 1502833"/>
                  <a:gd name="connsiteY3" fmla="*/ 1502834 h 1502833"/>
                  <a:gd name="connsiteX4" fmla="*/ 0 w 1502833"/>
                  <a:gd name="connsiteY4" fmla="*/ 751417 h 15028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502833" h="1502833">
                    <a:moveTo>
                      <a:pt x="0" y="751417"/>
                    </a:moveTo>
                    <a:cubicBezTo>
                      <a:pt x="0" y="336421"/>
                      <a:pt x="336421" y="0"/>
                      <a:pt x="751417" y="0"/>
                    </a:cubicBezTo>
                    <a:cubicBezTo>
                      <a:pt x="1166413" y="0"/>
                      <a:pt x="1502834" y="336421"/>
                      <a:pt x="1502834" y="751417"/>
                    </a:cubicBezTo>
                    <a:cubicBezTo>
                      <a:pt x="1502834" y="1166413"/>
                      <a:pt x="1166413" y="1502834"/>
                      <a:pt x="751417" y="1502834"/>
                    </a:cubicBezTo>
                    <a:cubicBezTo>
                      <a:pt x="336421" y="1502834"/>
                      <a:pt x="0" y="1166413"/>
                      <a:pt x="0" y="751417"/>
                    </a:cubicBezTo>
                    <a:close/>
                  </a:path>
                </a:pathLst>
              </a:custGeom>
              <a:solidFill>
                <a:schemeClr val="accent6">
                  <a:alpha val="50000"/>
                </a:schemeClr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1">
                  <a:alpha val="5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/>
              </a:fontRef>
            </p:style>
            <p:txBody>
              <a:bodyPr spcFirstLastPara="0" vert="horz" wrap="square" lIns="301365" tIns="301365" rIns="301365" bIns="301365" numCol="1" spcCol="1270" anchor="ctr" anchorCtr="0">
                <a:noAutofit/>
              </a:bodyPr>
              <a:lstStyle/>
              <a:p>
                <a:pPr lvl="0" algn="ctr" defTabSz="28448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sz="6400" kern="1200" dirty="0"/>
              </a:p>
            </p:txBody>
          </p:sp>
          <p:sp>
            <p:nvSpPr>
              <p:cNvPr id="27" name="Freeform 26"/>
              <p:cNvSpPr/>
              <p:nvPr/>
            </p:nvSpPr>
            <p:spPr>
              <a:xfrm>
                <a:off x="6858690" y="3272604"/>
                <a:ext cx="1502833" cy="1502833"/>
              </a:xfrm>
              <a:custGeom>
                <a:avLst/>
                <a:gdLst>
                  <a:gd name="connsiteX0" fmla="*/ 0 w 1502833"/>
                  <a:gd name="connsiteY0" fmla="*/ 751417 h 1502833"/>
                  <a:gd name="connsiteX1" fmla="*/ 751417 w 1502833"/>
                  <a:gd name="connsiteY1" fmla="*/ 0 h 1502833"/>
                  <a:gd name="connsiteX2" fmla="*/ 1502834 w 1502833"/>
                  <a:gd name="connsiteY2" fmla="*/ 751417 h 1502833"/>
                  <a:gd name="connsiteX3" fmla="*/ 751417 w 1502833"/>
                  <a:gd name="connsiteY3" fmla="*/ 1502834 h 1502833"/>
                  <a:gd name="connsiteX4" fmla="*/ 0 w 1502833"/>
                  <a:gd name="connsiteY4" fmla="*/ 751417 h 15028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502833" h="1502833">
                    <a:moveTo>
                      <a:pt x="0" y="751417"/>
                    </a:moveTo>
                    <a:cubicBezTo>
                      <a:pt x="0" y="336421"/>
                      <a:pt x="336421" y="0"/>
                      <a:pt x="751417" y="0"/>
                    </a:cubicBezTo>
                    <a:cubicBezTo>
                      <a:pt x="1166413" y="0"/>
                      <a:pt x="1502834" y="336421"/>
                      <a:pt x="1502834" y="751417"/>
                    </a:cubicBezTo>
                    <a:cubicBezTo>
                      <a:pt x="1502834" y="1166413"/>
                      <a:pt x="1166413" y="1502834"/>
                      <a:pt x="751417" y="1502834"/>
                    </a:cubicBezTo>
                    <a:cubicBezTo>
                      <a:pt x="336421" y="1502834"/>
                      <a:pt x="0" y="1166413"/>
                      <a:pt x="0" y="751417"/>
                    </a:cubicBezTo>
                    <a:close/>
                  </a:path>
                </a:pathLst>
              </a:custGeom>
              <a:solidFill>
                <a:schemeClr val="accent6">
                  <a:alpha val="50000"/>
                </a:schemeClr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1">
                  <a:alpha val="5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/>
              </a:fontRef>
            </p:style>
            <p:txBody>
              <a:bodyPr spcFirstLastPara="0" vert="horz" wrap="square" lIns="301365" tIns="301365" rIns="301365" bIns="301365" numCol="1" spcCol="1270" anchor="ctr" anchorCtr="0">
                <a:noAutofit/>
              </a:bodyPr>
              <a:lstStyle/>
              <a:p>
                <a:pPr lvl="0" algn="ctr" defTabSz="28448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sz="6400" kern="1200" dirty="0"/>
              </a:p>
            </p:txBody>
          </p:sp>
          <p:sp>
            <p:nvSpPr>
              <p:cNvPr id="28" name="Freeform 27"/>
              <p:cNvSpPr/>
              <p:nvPr/>
            </p:nvSpPr>
            <p:spPr>
              <a:xfrm>
                <a:off x="6147630" y="4251294"/>
                <a:ext cx="1502833" cy="1502833"/>
              </a:xfrm>
              <a:custGeom>
                <a:avLst/>
                <a:gdLst>
                  <a:gd name="connsiteX0" fmla="*/ 0 w 1502833"/>
                  <a:gd name="connsiteY0" fmla="*/ 751417 h 1502833"/>
                  <a:gd name="connsiteX1" fmla="*/ 751417 w 1502833"/>
                  <a:gd name="connsiteY1" fmla="*/ 0 h 1502833"/>
                  <a:gd name="connsiteX2" fmla="*/ 1502834 w 1502833"/>
                  <a:gd name="connsiteY2" fmla="*/ 751417 h 1502833"/>
                  <a:gd name="connsiteX3" fmla="*/ 751417 w 1502833"/>
                  <a:gd name="connsiteY3" fmla="*/ 1502834 h 1502833"/>
                  <a:gd name="connsiteX4" fmla="*/ 0 w 1502833"/>
                  <a:gd name="connsiteY4" fmla="*/ 751417 h 15028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502833" h="1502833">
                    <a:moveTo>
                      <a:pt x="0" y="751417"/>
                    </a:moveTo>
                    <a:cubicBezTo>
                      <a:pt x="0" y="336421"/>
                      <a:pt x="336421" y="0"/>
                      <a:pt x="751417" y="0"/>
                    </a:cubicBezTo>
                    <a:cubicBezTo>
                      <a:pt x="1166413" y="0"/>
                      <a:pt x="1502834" y="336421"/>
                      <a:pt x="1502834" y="751417"/>
                    </a:cubicBezTo>
                    <a:cubicBezTo>
                      <a:pt x="1502834" y="1166413"/>
                      <a:pt x="1166413" y="1502834"/>
                      <a:pt x="751417" y="1502834"/>
                    </a:cubicBezTo>
                    <a:cubicBezTo>
                      <a:pt x="336421" y="1502834"/>
                      <a:pt x="0" y="1166413"/>
                      <a:pt x="0" y="751417"/>
                    </a:cubicBezTo>
                    <a:close/>
                  </a:path>
                </a:pathLst>
              </a:custGeom>
              <a:solidFill>
                <a:schemeClr val="accent6">
                  <a:alpha val="50000"/>
                </a:schemeClr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1">
                  <a:alpha val="5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/>
              </a:fontRef>
            </p:style>
            <p:txBody>
              <a:bodyPr spcFirstLastPara="0" vert="horz" wrap="square" lIns="301365" tIns="301365" rIns="301365" bIns="301365" numCol="1" spcCol="1270" anchor="ctr" anchorCtr="0">
                <a:noAutofit/>
              </a:bodyPr>
              <a:lstStyle/>
              <a:p>
                <a:pPr lvl="0" algn="ctr" defTabSz="28448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sz="6400" kern="1200" dirty="0"/>
              </a:p>
            </p:txBody>
          </p:sp>
          <p:sp>
            <p:nvSpPr>
              <p:cNvPr id="29" name="Freeform 28"/>
              <p:cNvSpPr/>
              <p:nvPr/>
            </p:nvSpPr>
            <p:spPr>
              <a:xfrm>
                <a:off x="4997111" y="4625121"/>
                <a:ext cx="1502833" cy="1502833"/>
              </a:xfrm>
              <a:custGeom>
                <a:avLst/>
                <a:gdLst>
                  <a:gd name="connsiteX0" fmla="*/ 0 w 1502833"/>
                  <a:gd name="connsiteY0" fmla="*/ 751417 h 1502833"/>
                  <a:gd name="connsiteX1" fmla="*/ 751417 w 1502833"/>
                  <a:gd name="connsiteY1" fmla="*/ 0 h 1502833"/>
                  <a:gd name="connsiteX2" fmla="*/ 1502834 w 1502833"/>
                  <a:gd name="connsiteY2" fmla="*/ 751417 h 1502833"/>
                  <a:gd name="connsiteX3" fmla="*/ 751417 w 1502833"/>
                  <a:gd name="connsiteY3" fmla="*/ 1502834 h 1502833"/>
                  <a:gd name="connsiteX4" fmla="*/ 0 w 1502833"/>
                  <a:gd name="connsiteY4" fmla="*/ 751417 h 15028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502833" h="1502833">
                    <a:moveTo>
                      <a:pt x="0" y="751417"/>
                    </a:moveTo>
                    <a:cubicBezTo>
                      <a:pt x="0" y="336421"/>
                      <a:pt x="336421" y="0"/>
                      <a:pt x="751417" y="0"/>
                    </a:cubicBezTo>
                    <a:cubicBezTo>
                      <a:pt x="1166413" y="0"/>
                      <a:pt x="1502834" y="336421"/>
                      <a:pt x="1502834" y="751417"/>
                    </a:cubicBezTo>
                    <a:cubicBezTo>
                      <a:pt x="1502834" y="1166413"/>
                      <a:pt x="1166413" y="1502834"/>
                      <a:pt x="751417" y="1502834"/>
                    </a:cubicBezTo>
                    <a:cubicBezTo>
                      <a:pt x="336421" y="1502834"/>
                      <a:pt x="0" y="1166413"/>
                      <a:pt x="0" y="751417"/>
                    </a:cubicBezTo>
                    <a:close/>
                  </a:path>
                </a:pathLst>
              </a:custGeom>
              <a:solidFill>
                <a:schemeClr val="accent6">
                  <a:alpha val="50000"/>
                </a:schemeClr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1">
                  <a:alpha val="5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/>
              </a:fontRef>
            </p:style>
            <p:txBody>
              <a:bodyPr spcFirstLastPara="0" vert="horz" wrap="square" lIns="301365" tIns="301365" rIns="301365" bIns="301365" numCol="1" spcCol="1270" anchor="ctr" anchorCtr="0">
                <a:noAutofit/>
              </a:bodyPr>
              <a:lstStyle/>
              <a:p>
                <a:pPr lvl="0" algn="ctr" defTabSz="28448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sz="6400" kern="1200" dirty="0"/>
              </a:p>
            </p:txBody>
          </p:sp>
          <p:sp>
            <p:nvSpPr>
              <p:cNvPr id="30" name="Freeform 29"/>
              <p:cNvSpPr/>
              <p:nvPr/>
            </p:nvSpPr>
            <p:spPr>
              <a:xfrm>
                <a:off x="3846592" y="4251294"/>
                <a:ext cx="1502833" cy="1502833"/>
              </a:xfrm>
              <a:custGeom>
                <a:avLst/>
                <a:gdLst>
                  <a:gd name="connsiteX0" fmla="*/ 0 w 1502833"/>
                  <a:gd name="connsiteY0" fmla="*/ 751417 h 1502833"/>
                  <a:gd name="connsiteX1" fmla="*/ 751417 w 1502833"/>
                  <a:gd name="connsiteY1" fmla="*/ 0 h 1502833"/>
                  <a:gd name="connsiteX2" fmla="*/ 1502834 w 1502833"/>
                  <a:gd name="connsiteY2" fmla="*/ 751417 h 1502833"/>
                  <a:gd name="connsiteX3" fmla="*/ 751417 w 1502833"/>
                  <a:gd name="connsiteY3" fmla="*/ 1502834 h 1502833"/>
                  <a:gd name="connsiteX4" fmla="*/ 0 w 1502833"/>
                  <a:gd name="connsiteY4" fmla="*/ 751417 h 15028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502833" h="1502833">
                    <a:moveTo>
                      <a:pt x="0" y="751417"/>
                    </a:moveTo>
                    <a:cubicBezTo>
                      <a:pt x="0" y="336421"/>
                      <a:pt x="336421" y="0"/>
                      <a:pt x="751417" y="0"/>
                    </a:cubicBezTo>
                    <a:cubicBezTo>
                      <a:pt x="1166413" y="0"/>
                      <a:pt x="1502834" y="336421"/>
                      <a:pt x="1502834" y="751417"/>
                    </a:cubicBezTo>
                    <a:cubicBezTo>
                      <a:pt x="1502834" y="1166413"/>
                      <a:pt x="1166413" y="1502834"/>
                      <a:pt x="751417" y="1502834"/>
                    </a:cubicBezTo>
                    <a:cubicBezTo>
                      <a:pt x="336421" y="1502834"/>
                      <a:pt x="0" y="1166413"/>
                      <a:pt x="0" y="751417"/>
                    </a:cubicBezTo>
                    <a:close/>
                  </a:path>
                </a:pathLst>
              </a:custGeom>
              <a:solidFill>
                <a:schemeClr val="accent6">
                  <a:alpha val="50000"/>
                </a:schemeClr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1">
                  <a:alpha val="5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/>
              </a:fontRef>
            </p:style>
            <p:txBody>
              <a:bodyPr spcFirstLastPara="0" vert="horz" wrap="square" lIns="301365" tIns="301365" rIns="301365" bIns="301365" numCol="1" spcCol="1270" anchor="ctr" anchorCtr="0">
                <a:noAutofit/>
              </a:bodyPr>
              <a:lstStyle/>
              <a:p>
                <a:pPr lvl="0" algn="ctr" defTabSz="28448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sz="6400" kern="1200" dirty="0"/>
              </a:p>
            </p:txBody>
          </p:sp>
          <p:sp>
            <p:nvSpPr>
              <p:cNvPr id="31" name="Freeform 30"/>
              <p:cNvSpPr/>
              <p:nvPr/>
            </p:nvSpPr>
            <p:spPr>
              <a:xfrm>
                <a:off x="3135532" y="3272604"/>
                <a:ext cx="1502833" cy="1502833"/>
              </a:xfrm>
              <a:custGeom>
                <a:avLst/>
                <a:gdLst>
                  <a:gd name="connsiteX0" fmla="*/ 0 w 1502833"/>
                  <a:gd name="connsiteY0" fmla="*/ 751417 h 1502833"/>
                  <a:gd name="connsiteX1" fmla="*/ 751417 w 1502833"/>
                  <a:gd name="connsiteY1" fmla="*/ 0 h 1502833"/>
                  <a:gd name="connsiteX2" fmla="*/ 1502834 w 1502833"/>
                  <a:gd name="connsiteY2" fmla="*/ 751417 h 1502833"/>
                  <a:gd name="connsiteX3" fmla="*/ 751417 w 1502833"/>
                  <a:gd name="connsiteY3" fmla="*/ 1502834 h 1502833"/>
                  <a:gd name="connsiteX4" fmla="*/ 0 w 1502833"/>
                  <a:gd name="connsiteY4" fmla="*/ 751417 h 15028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502833" h="1502833">
                    <a:moveTo>
                      <a:pt x="0" y="751417"/>
                    </a:moveTo>
                    <a:cubicBezTo>
                      <a:pt x="0" y="336421"/>
                      <a:pt x="336421" y="0"/>
                      <a:pt x="751417" y="0"/>
                    </a:cubicBezTo>
                    <a:cubicBezTo>
                      <a:pt x="1166413" y="0"/>
                      <a:pt x="1502834" y="336421"/>
                      <a:pt x="1502834" y="751417"/>
                    </a:cubicBezTo>
                    <a:cubicBezTo>
                      <a:pt x="1502834" y="1166413"/>
                      <a:pt x="1166413" y="1502834"/>
                      <a:pt x="751417" y="1502834"/>
                    </a:cubicBezTo>
                    <a:cubicBezTo>
                      <a:pt x="336421" y="1502834"/>
                      <a:pt x="0" y="1166413"/>
                      <a:pt x="0" y="751417"/>
                    </a:cubicBezTo>
                    <a:close/>
                  </a:path>
                </a:pathLst>
              </a:custGeom>
              <a:solidFill>
                <a:schemeClr val="accent6">
                  <a:alpha val="50000"/>
                </a:schemeClr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1">
                  <a:alpha val="5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/>
              </a:fontRef>
            </p:style>
            <p:txBody>
              <a:bodyPr spcFirstLastPara="0" vert="horz" wrap="square" lIns="235325" tIns="235325" rIns="235325" bIns="235325" numCol="1" spcCol="1270" anchor="ctr" anchorCtr="0">
                <a:noAutofit/>
              </a:bodyPr>
              <a:lstStyle/>
              <a:p>
                <a:pPr lvl="0" algn="ctr" defTabSz="5334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sz="1200" kern="1200" dirty="0"/>
              </a:p>
            </p:txBody>
          </p:sp>
          <p:sp>
            <p:nvSpPr>
              <p:cNvPr id="32" name="Freeform 31"/>
              <p:cNvSpPr/>
              <p:nvPr/>
            </p:nvSpPr>
            <p:spPr>
              <a:xfrm>
                <a:off x="3135532" y="2062877"/>
                <a:ext cx="1502833" cy="1502833"/>
              </a:xfrm>
              <a:custGeom>
                <a:avLst/>
                <a:gdLst>
                  <a:gd name="connsiteX0" fmla="*/ 0 w 1502833"/>
                  <a:gd name="connsiteY0" fmla="*/ 751417 h 1502833"/>
                  <a:gd name="connsiteX1" fmla="*/ 751417 w 1502833"/>
                  <a:gd name="connsiteY1" fmla="*/ 0 h 1502833"/>
                  <a:gd name="connsiteX2" fmla="*/ 1502834 w 1502833"/>
                  <a:gd name="connsiteY2" fmla="*/ 751417 h 1502833"/>
                  <a:gd name="connsiteX3" fmla="*/ 751417 w 1502833"/>
                  <a:gd name="connsiteY3" fmla="*/ 1502834 h 1502833"/>
                  <a:gd name="connsiteX4" fmla="*/ 0 w 1502833"/>
                  <a:gd name="connsiteY4" fmla="*/ 751417 h 15028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502833" h="1502833">
                    <a:moveTo>
                      <a:pt x="0" y="751417"/>
                    </a:moveTo>
                    <a:cubicBezTo>
                      <a:pt x="0" y="336421"/>
                      <a:pt x="336421" y="0"/>
                      <a:pt x="751417" y="0"/>
                    </a:cubicBezTo>
                    <a:cubicBezTo>
                      <a:pt x="1166413" y="0"/>
                      <a:pt x="1502834" y="336421"/>
                      <a:pt x="1502834" y="751417"/>
                    </a:cubicBezTo>
                    <a:cubicBezTo>
                      <a:pt x="1502834" y="1166413"/>
                      <a:pt x="1166413" y="1502834"/>
                      <a:pt x="751417" y="1502834"/>
                    </a:cubicBezTo>
                    <a:cubicBezTo>
                      <a:pt x="336421" y="1502834"/>
                      <a:pt x="0" y="1166413"/>
                      <a:pt x="0" y="751417"/>
                    </a:cubicBezTo>
                    <a:close/>
                  </a:path>
                </a:pathLst>
              </a:custGeom>
              <a:solidFill>
                <a:schemeClr val="accent6">
                  <a:alpha val="50000"/>
                </a:schemeClr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1">
                  <a:alpha val="5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/>
              </a:fontRef>
            </p:style>
            <p:txBody>
              <a:bodyPr spcFirstLastPara="0" vert="horz" wrap="square" lIns="240405" tIns="240405" rIns="240405" bIns="240405" numCol="1" spcCol="1270" anchor="ctr" anchorCtr="0">
                <a:noAutofit/>
              </a:bodyPr>
              <a:lstStyle/>
              <a:p>
                <a:pPr lvl="0" algn="ctr" defTabSz="7112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kern="1200" dirty="0" smtClean="0"/>
                  <a:t>ESC Chapter</a:t>
                </a:r>
                <a:endParaRPr lang="en-US" kern="1200" dirty="0"/>
              </a:p>
            </p:txBody>
          </p:sp>
          <p:sp>
            <p:nvSpPr>
              <p:cNvPr id="33" name="Freeform 32"/>
              <p:cNvSpPr/>
              <p:nvPr/>
            </p:nvSpPr>
            <p:spPr>
              <a:xfrm>
                <a:off x="3846592" y="1084186"/>
                <a:ext cx="1502833" cy="1502833"/>
              </a:xfrm>
              <a:custGeom>
                <a:avLst/>
                <a:gdLst>
                  <a:gd name="connsiteX0" fmla="*/ 0 w 1502833"/>
                  <a:gd name="connsiteY0" fmla="*/ 751417 h 1502833"/>
                  <a:gd name="connsiteX1" fmla="*/ 751417 w 1502833"/>
                  <a:gd name="connsiteY1" fmla="*/ 0 h 1502833"/>
                  <a:gd name="connsiteX2" fmla="*/ 1502834 w 1502833"/>
                  <a:gd name="connsiteY2" fmla="*/ 751417 h 1502833"/>
                  <a:gd name="connsiteX3" fmla="*/ 751417 w 1502833"/>
                  <a:gd name="connsiteY3" fmla="*/ 1502834 h 1502833"/>
                  <a:gd name="connsiteX4" fmla="*/ 0 w 1502833"/>
                  <a:gd name="connsiteY4" fmla="*/ 751417 h 15028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502833" h="1502833">
                    <a:moveTo>
                      <a:pt x="0" y="751417"/>
                    </a:moveTo>
                    <a:cubicBezTo>
                      <a:pt x="0" y="336421"/>
                      <a:pt x="336421" y="0"/>
                      <a:pt x="751417" y="0"/>
                    </a:cubicBezTo>
                    <a:cubicBezTo>
                      <a:pt x="1166413" y="0"/>
                      <a:pt x="1502834" y="336421"/>
                      <a:pt x="1502834" y="751417"/>
                    </a:cubicBezTo>
                    <a:cubicBezTo>
                      <a:pt x="1502834" y="1166413"/>
                      <a:pt x="1166413" y="1502834"/>
                      <a:pt x="751417" y="1502834"/>
                    </a:cubicBezTo>
                    <a:cubicBezTo>
                      <a:pt x="336421" y="1502834"/>
                      <a:pt x="0" y="1166413"/>
                      <a:pt x="0" y="751417"/>
                    </a:cubicBezTo>
                    <a:close/>
                  </a:path>
                </a:pathLst>
              </a:custGeom>
              <a:solidFill>
                <a:srgbClr val="FF6600">
                  <a:alpha val="50000"/>
                </a:srgbClr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1">
                  <a:alpha val="5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/>
              </a:fontRef>
            </p:style>
            <p:txBody>
              <a:bodyPr spcFirstLastPara="0" vert="horz" wrap="square" lIns="236595" tIns="236595" rIns="236595" bIns="236595" numCol="1" spcCol="1270" anchor="ctr" anchorCtr="0">
                <a:noAutofit/>
              </a:bodyPr>
              <a:lstStyle/>
              <a:p>
                <a:pPr lvl="0" algn="ctr" defTabSz="5778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sz="1300" kern="1200" dirty="0"/>
              </a:p>
            </p:txBody>
          </p:sp>
        </p:grpSp>
        <p:sp>
          <p:nvSpPr>
            <p:cNvPr id="16" name="TextBox 15"/>
            <p:cNvSpPr txBox="1"/>
            <p:nvPr/>
          </p:nvSpPr>
          <p:spPr>
            <a:xfrm>
              <a:off x="5980176" y="2916936"/>
              <a:ext cx="1591056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Established Gubernatorial Support</a:t>
              </a:r>
              <a:endParaRPr lang="en-US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6199632" y="4099191"/>
              <a:ext cx="1243584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Consensus Decision Makers</a:t>
              </a:r>
              <a:endParaRPr lang="en-US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5367528" y="5180634"/>
              <a:ext cx="14721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Prequalified Providers</a:t>
              </a:r>
              <a:endParaRPr lang="en-US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4180332" y="5582856"/>
              <a:ext cx="143560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Standardized Documents</a:t>
              </a:r>
              <a:endParaRPr lang="en-US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3273552" y="5180634"/>
              <a:ext cx="99669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Program Funding</a:t>
              </a:r>
              <a:endParaRPr lang="en-US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063240" y="1901952"/>
              <a:ext cx="1399032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ctr"/>
              <a:r>
                <a:rPr lang="en-US" sz="1600" dirty="0"/>
                <a:t>Benchmarking</a:t>
              </a:r>
              <a:r>
                <a:rPr lang="en-US" sz="1600" dirty="0" smtClean="0"/>
                <a:t> </a:t>
              </a:r>
              <a:r>
                <a:rPr lang="en-US" sz="1600" dirty="0"/>
                <a:t>Tracking</a:t>
              </a:r>
              <a:r>
                <a:rPr lang="en-US" sz="1600" dirty="0" smtClean="0"/>
                <a:t> and Reporting</a:t>
              </a:r>
            </a:p>
            <a:p>
              <a:pPr algn="ctr"/>
              <a:endParaRPr lang="en-US" sz="800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2313432" y="4069080"/>
              <a:ext cx="1435608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ctr"/>
              <a:r>
                <a:rPr lang="en-US" sz="1600" dirty="0" smtClean="0"/>
                <a:t>Program Administration and Technical Support</a:t>
              </a:r>
              <a:endParaRPr lang="en-US" sz="1600" dirty="0"/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5545836" y="1901952"/>
            <a:ext cx="13801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/>
              <a:t>Enabling Legislation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2426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472887" y="1969085"/>
            <a:ext cx="12161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Enabling Legislation</a:t>
            </a:r>
            <a:endParaRPr lang="en-US" dirty="0"/>
          </a:p>
        </p:txBody>
      </p:sp>
      <p:grpSp>
        <p:nvGrpSpPr>
          <p:cNvPr id="3" name="Group 2"/>
          <p:cNvGrpSpPr/>
          <p:nvPr/>
        </p:nvGrpSpPr>
        <p:grpSpPr>
          <a:xfrm>
            <a:off x="2286000" y="1192673"/>
            <a:ext cx="5257800" cy="5417594"/>
            <a:chOff x="2313432" y="1238393"/>
            <a:chExt cx="5257800" cy="5417594"/>
          </a:xfrm>
        </p:grpSpPr>
        <p:grpSp>
          <p:nvGrpSpPr>
            <p:cNvPr id="15" name="Group 14"/>
            <p:cNvGrpSpPr/>
            <p:nvPr/>
          </p:nvGrpSpPr>
          <p:grpSpPr>
            <a:xfrm>
              <a:off x="2313432" y="1238393"/>
              <a:ext cx="5225991" cy="5417594"/>
              <a:chOff x="3135532" y="710360"/>
              <a:chExt cx="5225991" cy="5417594"/>
            </a:xfrm>
          </p:grpSpPr>
          <p:sp>
            <p:nvSpPr>
              <p:cNvPr id="16" name="Freeform 15"/>
              <p:cNvSpPr/>
              <p:nvPr/>
            </p:nvSpPr>
            <p:spPr>
              <a:xfrm>
                <a:off x="4209295" y="2045364"/>
                <a:ext cx="2950452" cy="2729265"/>
              </a:xfrm>
              <a:custGeom>
                <a:avLst/>
                <a:gdLst>
                  <a:gd name="connsiteX0" fmla="*/ 0 w 2950452"/>
                  <a:gd name="connsiteY0" fmla="*/ 1364633 h 2729265"/>
                  <a:gd name="connsiteX1" fmla="*/ 1475226 w 2950452"/>
                  <a:gd name="connsiteY1" fmla="*/ 0 h 2729265"/>
                  <a:gd name="connsiteX2" fmla="*/ 2950452 w 2950452"/>
                  <a:gd name="connsiteY2" fmla="*/ 1364633 h 2729265"/>
                  <a:gd name="connsiteX3" fmla="*/ 1475226 w 2950452"/>
                  <a:gd name="connsiteY3" fmla="*/ 2729266 h 2729265"/>
                  <a:gd name="connsiteX4" fmla="*/ 0 w 2950452"/>
                  <a:gd name="connsiteY4" fmla="*/ 1364633 h 272926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950452" h="2729265">
                    <a:moveTo>
                      <a:pt x="0" y="1364633"/>
                    </a:moveTo>
                    <a:cubicBezTo>
                      <a:pt x="0" y="610967"/>
                      <a:pt x="660481" y="0"/>
                      <a:pt x="1475226" y="0"/>
                    </a:cubicBezTo>
                    <a:cubicBezTo>
                      <a:pt x="2289971" y="0"/>
                      <a:pt x="2950452" y="610967"/>
                      <a:pt x="2950452" y="1364633"/>
                    </a:cubicBezTo>
                    <a:cubicBezTo>
                      <a:pt x="2950452" y="2118299"/>
                      <a:pt x="2289971" y="2729266"/>
                      <a:pt x="1475226" y="2729266"/>
                    </a:cubicBezTo>
                    <a:cubicBezTo>
                      <a:pt x="660481" y="2729266"/>
                      <a:pt x="0" y="2118299"/>
                      <a:pt x="0" y="1364633"/>
                    </a:cubicBezTo>
                    <a:close/>
                  </a:path>
                </a:pathLst>
              </a:custGeom>
              <a:solidFill>
                <a:schemeClr val="accent6">
                  <a:alpha val="50000"/>
                </a:schemeClr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1">
                  <a:alpha val="5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/>
              </a:fontRef>
            </p:style>
            <p:txBody>
              <a:bodyPr spcFirstLastPara="0" vert="horz" wrap="square" lIns="482884" tIns="450492" rIns="482884" bIns="450492" numCol="1" spcCol="1270" anchor="ctr" anchorCtr="0">
                <a:noAutofit/>
              </a:bodyPr>
              <a:lstStyle/>
              <a:p>
                <a:pPr lvl="0" algn="ctr" defTabSz="1778000">
                  <a:lnSpc>
                    <a:spcPct val="90000"/>
                  </a:lnSpc>
                  <a:spcBef>
                    <a:spcPct val="0"/>
                  </a:spcBef>
                  <a:spcAft>
                    <a:spcPts val="600"/>
                  </a:spcAft>
                </a:pPr>
                <a:r>
                  <a:rPr lang="en-US" sz="4000" kern="1200" dirty="0" smtClean="0"/>
                  <a:t>GESPC</a:t>
                </a:r>
              </a:p>
              <a:p>
                <a:pPr lvl="0" algn="ctr" defTabSz="1778000">
                  <a:lnSpc>
                    <a:spcPct val="90000"/>
                  </a:lnSpc>
                  <a:spcBef>
                    <a:spcPct val="0"/>
                  </a:spcBef>
                  <a:spcAft>
                    <a:spcPts val="600"/>
                  </a:spcAft>
                </a:pPr>
                <a:r>
                  <a:rPr lang="en-US" sz="1400" kern="1200" dirty="0" smtClean="0"/>
                  <a:t>Guaranteed Energy Savings Performance Contracting</a:t>
                </a:r>
                <a:endParaRPr lang="en-US" sz="1400" kern="1200" dirty="0"/>
              </a:p>
            </p:txBody>
          </p:sp>
          <p:sp>
            <p:nvSpPr>
              <p:cNvPr id="18" name="Freeform 17"/>
              <p:cNvSpPr/>
              <p:nvPr/>
            </p:nvSpPr>
            <p:spPr>
              <a:xfrm>
                <a:off x="6120013" y="1071646"/>
                <a:ext cx="1502833" cy="1502833"/>
              </a:xfrm>
              <a:custGeom>
                <a:avLst/>
                <a:gdLst>
                  <a:gd name="connsiteX0" fmla="*/ 0 w 1502833"/>
                  <a:gd name="connsiteY0" fmla="*/ 751417 h 1502833"/>
                  <a:gd name="connsiteX1" fmla="*/ 751417 w 1502833"/>
                  <a:gd name="connsiteY1" fmla="*/ 0 h 1502833"/>
                  <a:gd name="connsiteX2" fmla="*/ 1502834 w 1502833"/>
                  <a:gd name="connsiteY2" fmla="*/ 751417 h 1502833"/>
                  <a:gd name="connsiteX3" fmla="*/ 751417 w 1502833"/>
                  <a:gd name="connsiteY3" fmla="*/ 1502834 h 1502833"/>
                  <a:gd name="connsiteX4" fmla="*/ 0 w 1502833"/>
                  <a:gd name="connsiteY4" fmla="*/ 751417 h 15028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502833" h="1502833">
                    <a:moveTo>
                      <a:pt x="0" y="751417"/>
                    </a:moveTo>
                    <a:cubicBezTo>
                      <a:pt x="0" y="336421"/>
                      <a:pt x="336421" y="0"/>
                      <a:pt x="751417" y="0"/>
                    </a:cubicBezTo>
                    <a:cubicBezTo>
                      <a:pt x="1166413" y="0"/>
                      <a:pt x="1502834" y="336421"/>
                      <a:pt x="1502834" y="751417"/>
                    </a:cubicBezTo>
                    <a:cubicBezTo>
                      <a:pt x="1502834" y="1166413"/>
                      <a:pt x="1166413" y="1502834"/>
                      <a:pt x="751417" y="1502834"/>
                    </a:cubicBezTo>
                    <a:cubicBezTo>
                      <a:pt x="336421" y="1502834"/>
                      <a:pt x="0" y="1166413"/>
                      <a:pt x="0" y="751417"/>
                    </a:cubicBezTo>
                    <a:close/>
                  </a:path>
                </a:pathLst>
              </a:custGeom>
              <a:solidFill>
                <a:schemeClr val="accent6">
                  <a:alpha val="50000"/>
                </a:schemeClr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1">
                  <a:alpha val="5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/>
              </a:fontRef>
            </p:style>
            <p:txBody>
              <a:bodyPr spcFirstLastPara="0" vert="horz" wrap="square" lIns="301365" tIns="301365" rIns="301365" bIns="301365" numCol="1" spcCol="1270" anchor="ctr" anchorCtr="0">
                <a:noAutofit/>
              </a:bodyPr>
              <a:lstStyle/>
              <a:p>
                <a:pPr lvl="0" algn="ctr" defTabSz="28448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sz="6400" kern="1200" dirty="0"/>
              </a:p>
            </p:txBody>
          </p:sp>
          <p:sp>
            <p:nvSpPr>
              <p:cNvPr id="19" name="Freeform 18"/>
              <p:cNvSpPr/>
              <p:nvPr/>
            </p:nvSpPr>
            <p:spPr>
              <a:xfrm>
                <a:off x="6858690" y="2062877"/>
                <a:ext cx="1502833" cy="1502833"/>
              </a:xfrm>
              <a:custGeom>
                <a:avLst/>
                <a:gdLst>
                  <a:gd name="connsiteX0" fmla="*/ 0 w 1502833"/>
                  <a:gd name="connsiteY0" fmla="*/ 751417 h 1502833"/>
                  <a:gd name="connsiteX1" fmla="*/ 751417 w 1502833"/>
                  <a:gd name="connsiteY1" fmla="*/ 0 h 1502833"/>
                  <a:gd name="connsiteX2" fmla="*/ 1502834 w 1502833"/>
                  <a:gd name="connsiteY2" fmla="*/ 751417 h 1502833"/>
                  <a:gd name="connsiteX3" fmla="*/ 751417 w 1502833"/>
                  <a:gd name="connsiteY3" fmla="*/ 1502834 h 1502833"/>
                  <a:gd name="connsiteX4" fmla="*/ 0 w 1502833"/>
                  <a:gd name="connsiteY4" fmla="*/ 751417 h 15028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502833" h="1502833">
                    <a:moveTo>
                      <a:pt x="0" y="751417"/>
                    </a:moveTo>
                    <a:cubicBezTo>
                      <a:pt x="0" y="336421"/>
                      <a:pt x="336421" y="0"/>
                      <a:pt x="751417" y="0"/>
                    </a:cubicBezTo>
                    <a:cubicBezTo>
                      <a:pt x="1166413" y="0"/>
                      <a:pt x="1502834" y="336421"/>
                      <a:pt x="1502834" y="751417"/>
                    </a:cubicBezTo>
                    <a:cubicBezTo>
                      <a:pt x="1502834" y="1166413"/>
                      <a:pt x="1166413" y="1502834"/>
                      <a:pt x="751417" y="1502834"/>
                    </a:cubicBezTo>
                    <a:cubicBezTo>
                      <a:pt x="336421" y="1502834"/>
                      <a:pt x="0" y="1166413"/>
                      <a:pt x="0" y="751417"/>
                    </a:cubicBezTo>
                    <a:close/>
                  </a:path>
                </a:pathLst>
              </a:custGeom>
              <a:solidFill>
                <a:schemeClr val="accent6">
                  <a:alpha val="50000"/>
                </a:schemeClr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1">
                  <a:alpha val="5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/>
              </a:fontRef>
            </p:style>
            <p:txBody>
              <a:bodyPr spcFirstLastPara="0" vert="horz" wrap="square" lIns="301365" tIns="301365" rIns="301365" bIns="301365" numCol="1" spcCol="1270" anchor="ctr" anchorCtr="0">
                <a:noAutofit/>
              </a:bodyPr>
              <a:lstStyle/>
              <a:p>
                <a:pPr lvl="0" algn="ctr" defTabSz="28448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sz="6400" kern="1200" dirty="0"/>
              </a:p>
            </p:txBody>
          </p:sp>
          <p:sp>
            <p:nvSpPr>
              <p:cNvPr id="20" name="Freeform 19"/>
              <p:cNvSpPr/>
              <p:nvPr/>
            </p:nvSpPr>
            <p:spPr>
              <a:xfrm>
                <a:off x="6858690" y="3272604"/>
                <a:ext cx="1502833" cy="1502833"/>
              </a:xfrm>
              <a:custGeom>
                <a:avLst/>
                <a:gdLst>
                  <a:gd name="connsiteX0" fmla="*/ 0 w 1502833"/>
                  <a:gd name="connsiteY0" fmla="*/ 751417 h 1502833"/>
                  <a:gd name="connsiteX1" fmla="*/ 751417 w 1502833"/>
                  <a:gd name="connsiteY1" fmla="*/ 0 h 1502833"/>
                  <a:gd name="connsiteX2" fmla="*/ 1502834 w 1502833"/>
                  <a:gd name="connsiteY2" fmla="*/ 751417 h 1502833"/>
                  <a:gd name="connsiteX3" fmla="*/ 751417 w 1502833"/>
                  <a:gd name="connsiteY3" fmla="*/ 1502834 h 1502833"/>
                  <a:gd name="connsiteX4" fmla="*/ 0 w 1502833"/>
                  <a:gd name="connsiteY4" fmla="*/ 751417 h 15028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502833" h="1502833">
                    <a:moveTo>
                      <a:pt x="0" y="751417"/>
                    </a:moveTo>
                    <a:cubicBezTo>
                      <a:pt x="0" y="336421"/>
                      <a:pt x="336421" y="0"/>
                      <a:pt x="751417" y="0"/>
                    </a:cubicBezTo>
                    <a:cubicBezTo>
                      <a:pt x="1166413" y="0"/>
                      <a:pt x="1502834" y="336421"/>
                      <a:pt x="1502834" y="751417"/>
                    </a:cubicBezTo>
                    <a:cubicBezTo>
                      <a:pt x="1502834" y="1166413"/>
                      <a:pt x="1166413" y="1502834"/>
                      <a:pt x="751417" y="1502834"/>
                    </a:cubicBezTo>
                    <a:cubicBezTo>
                      <a:pt x="336421" y="1502834"/>
                      <a:pt x="0" y="1166413"/>
                      <a:pt x="0" y="751417"/>
                    </a:cubicBezTo>
                    <a:close/>
                  </a:path>
                </a:pathLst>
              </a:custGeom>
              <a:solidFill>
                <a:schemeClr val="accent6">
                  <a:alpha val="50000"/>
                </a:schemeClr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1">
                  <a:alpha val="5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/>
              </a:fontRef>
            </p:style>
            <p:txBody>
              <a:bodyPr spcFirstLastPara="0" vert="horz" wrap="square" lIns="301365" tIns="301365" rIns="301365" bIns="301365" numCol="1" spcCol="1270" anchor="ctr" anchorCtr="0">
                <a:noAutofit/>
              </a:bodyPr>
              <a:lstStyle/>
              <a:p>
                <a:pPr lvl="0" algn="ctr" defTabSz="28448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sz="6400" kern="1200" dirty="0"/>
              </a:p>
            </p:txBody>
          </p:sp>
          <p:sp>
            <p:nvSpPr>
              <p:cNvPr id="21" name="Freeform 20"/>
              <p:cNvSpPr/>
              <p:nvPr/>
            </p:nvSpPr>
            <p:spPr>
              <a:xfrm>
                <a:off x="6147630" y="4251294"/>
                <a:ext cx="1502833" cy="1502833"/>
              </a:xfrm>
              <a:custGeom>
                <a:avLst/>
                <a:gdLst>
                  <a:gd name="connsiteX0" fmla="*/ 0 w 1502833"/>
                  <a:gd name="connsiteY0" fmla="*/ 751417 h 1502833"/>
                  <a:gd name="connsiteX1" fmla="*/ 751417 w 1502833"/>
                  <a:gd name="connsiteY1" fmla="*/ 0 h 1502833"/>
                  <a:gd name="connsiteX2" fmla="*/ 1502834 w 1502833"/>
                  <a:gd name="connsiteY2" fmla="*/ 751417 h 1502833"/>
                  <a:gd name="connsiteX3" fmla="*/ 751417 w 1502833"/>
                  <a:gd name="connsiteY3" fmla="*/ 1502834 h 1502833"/>
                  <a:gd name="connsiteX4" fmla="*/ 0 w 1502833"/>
                  <a:gd name="connsiteY4" fmla="*/ 751417 h 15028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502833" h="1502833">
                    <a:moveTo>
                      <a:pt x="0" y="751417"/>
                    </a:moveTo>
                    <a:cubicBezTo>
                      <a:pt x="0" y="336421"/>
                      <a:pt x="336421" y="0"/>
                      <a:pt x="751417" y="0"/>
                    </a:cubicBezTo>
                    <a:cubicBezTo>
                      <a:pt x="1166413" y="0"/>
                      <a:pt x="1502834" y="336421"/>
                      <a:pt x="1502834" y="751417"/>
                    </a:cubicBezTo>
                    <a:cubicBezTo>
                      <a:pt x="1502834" y="1166413"/>
                      <a:pt x="1166413" y="1502834"/>
                      <a:pt x="751417" y="1502834"/>
                    </a:cubicBezTo>
                    <a:cubicBezTo>
                      <a:pt x="336421" y="1502834"/>
                      <a:pt x="0" y="1166413"/>
                      <a:pt x="0" y="751417"/>
                    </a:cubicBezTo>
                    <a:close/>
                  </a:path>
                </a:pathLst>
              </a:custGeom>
              <a:solidFill>
                <a:schemeClr val="accent6">
                  <a:alpha val="50000"/>
                </a:schemeClr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1">
                  <a:alpha val="5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/>
              </a:fontRef>
            </p:style>
            <p:txBody>
              <a:bodyPr spcFirstLastPara="0" vert="horz" wrap="square" lIns="301365" tIns="301365" rIns="301365" bIns="301365" numCol="1" spcCol="1270" anchor="ctr" anchorCtr="0">
                <a:noAutofit/>
              </a:bodyPr>
              <a:lstStyle/>
              <a:p>
                <a:pPr lvl="0" algn="ctr" defTabSz="28448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sz="6400" kern="1200" dirty="0"/>
              </a:p>
            </p:txBody>
          </p:sp>
          <p:sp>
            <p:nvSpPr>
              <p:cNvPr id="22" name="Freeform 21"/>
              <p:cNvSpPr/>
              <p:nvPr/>
            </p:nvSpPr>
            <p:spPr>
              <a:xfrm>
                <a:off x="4997111" y="4625121"/>
                <a:ext cx="1502833" cy="1502833"/>
              </a:xfrm>
              <a:custGeom>
                <a:avLst/>
                <a:gdLst>
                  <a:gd name="connsiteX0" fmla="*/ 0 w 1502833"/>
                  <a:gd name="connsiteY0" fmla="*/ 751417 h 1502833"/>
                  <a:gd name="connsiteX1" fmla="*/ 751417 w 1502833"/>
                  <a:gd name="connsiteY1" fmla="*/ 0 h 1502833"/>
                  <a:gd name="connsiteX2" fmla="*/ 1502834 w 1502833"/>
                  <a:gd name="connsiteY2" fmla="*/ 751417 h 1502833"/>
                  <a:gd name="connsiteX3" fmla="*/ 751417 w 1502833"/>
                  <a:gd name="connsiteY3" fmla="*/ 1502834 h 1502833"/>
                  <a:gd name="connsiteX4" fmla="*/ 0 w 1502833"/>
                  <a:gd name="connsiteY4" fmla="*/ 751417 h 15028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502833" h="1502833">
                    <a:moveTo>
                      <a:pt x="0" y="751417"/>
                    </a:moveTo>
                    <a:cubicBezTo>
                      <a:pt x="0" y="336421"/>
                      <a:pt x="336421" y="0"/>
                      <a:pt x="751417" y="0"/>
                    </a:cubicBezTo>
                    <a:cubicBezTo>
                      <a:pt x="1166413" y="0"/>
                      <a:pt x="1502834" y="336421"/>
                      <a:pt x="1502834" y="751417"/>
                    </a:cubicBezTo>
                    <a:cubicBezTo>
                      <a:pt x="1502834" y="1166413"/>
                      <a:pt x="1166413" y="1502834"/>
                      <a:pt x="751417" y="1502834"/>
                    </a:cubicBezTo>
                    <a:cubicBezTo>
                      <a:pt x="336421" y="1502834"/>
                      <a:pt x="0" y="1166413"/>
                      <a:pt x="0" y="751417"/>
                    </a:cubicBezTo>
                    <a:close/>
                  </a:path>
                </a:pathLst>
              </a:custGeom>
              <a:solidFill>
                <a:schemeClr val="accent6">
                  <a:alpha val="50000"/>
                </a:schemeClr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1">
                  <a:alpha val="5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/>
              </a:fontRef>
            </p:style>
            <p:txBody>
              <a:bodyPr spcFirstLastPara="0" vert="horz" wrap="square" lIns="301365" tIns="301365" rIns="301365" bIns="301365" numCol="1" spcCol="1270" anchor="ctr" anchorCtr="0">
                <a:noAutofit/>
              </a:bodyPr>
              <a:lstStyle/>
              <a:p>
                <a:pPr lvl="0" algn="ctr" defTabSz="28448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sz="6400" kern="1200" dirty="0"/>
              </a:p>
            </p:txBody>
          </p:sp>
          <p:sp>
            <p:nvSpPr>
              <p:cNvPr id="23" name="Freeform 22"/>
              <p:cNvSpPr/>
              <p:nvPr/>
            </p:nvSpPr>
            <p:spPr>
              <a:xfrm>
                <a:off x="3846592" y="4251294"/>
                <a:ext cx="1502833" cy="1502833"/>
              </a:xfrm>
              <a:custGeom>
                <a:avLst/>
                <a:gdLst>
                  <a:gd name="connsiteX0" fmla="*/ 0 w 1502833"/>
                  <a:gd name="connsiteY0" fmla="*/ 751417 h 1502833"/>
                  <a:gd name="connsiteX1" fmla="*/ 751417 w 1502833"/>
                  <a:gd name="connsiteY1" fmla="*/ 0 h 1502833"/>
                  <a:gd name="connsiteX2" fmla="*/ 1502834 w 1502833"/>
                  <a:gd name="connsiteY2" fmla="*/ 751417 h 1502833"/>
                  <a:gd name="connsiteX3" fmla="*/ 751417 w 1502833"/>
                  <a:gd name="connsiteY3" fmla="*/ 1502834 h 1502833"/>
                  <a:gd name="connsiteX4" fmla="*/ 0 w 1502833"/>
                  <a:gd name="connsiteY4" fmla="*/ 751417 h 15028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502833" h="1502833">
                    <a:moveTo>
                      <a:pt x="0" y="751417"/>
                    </a:moveTo>
                    <a:cubicBezTo>
                      <a:pt x="0" y="336421"/>
                      <a:pt x="336421" y="0"/>
                      <a:pt x="751417" y="0"/>
                    </a:cubicBezTo>
                    <a:cubicBezTo>
                      <a:pt x="1166413" y="0"/>
                      <a:pt x="1502834" y="336421"/>
                      <a:pt x="1502834" y="751417"/>
                    </a:cubicBezTo>
                    <a:cubicBezTo>
                      <a:pt x="1502834" y="1166413"/>
                      <a:pt x="1166413" y="1502834"/>
                      <a:pt x="751417" y="1502834"/>
                    </a:cubicBezTo>
                    <a:cubicBezTo>
                      <a:pt x="336421" y="1502834"/>
                      <a:pt x="0" y="1166413"/>
                      <a:pt x="0" y="751417"/>
                    </a:cubicBezTo>
                    <a:close/>
                  </a:path>
                </a:pathLst>
              </a:custGeom>
              <a:solidFill>
                <a:schemeClr val="accent6">
                  <a:alpha val="50000"/>
                </a:schemeClr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1">
                  <a:alpha val="5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/>
              </a:fontRef>
            </p:style>
            <p:txBody>
              <a:bodyPr spcFirstLastPara="0" vert="horz" wrap="square" lIns="301365" tIns="301365" rIns="301365" bIns="301365" numCol="1" spcCol="1270" anchor="ctr" anchorCtr="0">
                <a:noAutofit/>
              </a:bodyPr>
              <a:lstStyle/>
              <a:p>
                <a:pPr lvl="0" algn="ctr" defTabSz="28448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sz="6400" kern="1200" dirty="0"/>
              </a:p>
            </p:txBody>
          </p:sp>
          <p:sp>
            <p:nvSpPr>
              <p:cNvPr id="24" name="Freeform 23"/>
              <p:cNvSpPr/>
              <p:nvPr/>
            </p:nvSpPr>
            <p:spPr>
              <a:xfrm>
                <a:off x="3135532" y="3272604"/>
                <a:ext cx="1502833" cy="1502833"/>
              </a:xfrm>
              <a:custGeom>
                <a:avLst/>
                <a:gdLst>
                  <a:gd name="connsiteX0" fmla="*/ 0 w 1502833"/>
                  <a:gd name="connsiteY0" fmla="*/ 751417 h 1502833"/>
                  <a:gd name="connsiteX1" fmla="*/ 751417 w 1502833"/>
                  <a:gd name="connsiteY1" fmla="*/ 0 h 1502833"/>
                  <a:gd name="connsiteX2" fmla="*/ 1502834 w 1502833"/>
                  <a:gd name="connsiteY2" fmla="*/ 751417 h 1502833"/>
                  <a:gd name="connsiteX3" fmla="*/ 751417 w 1502833"/>
                  <a:gd name="connsiteY3" fmla="*/ 1502834 h 1502833"/>
                  <a:gd name="connsiteX4" fmla="*/ 0 w 1502833"/>
                  <a:gd name="connsiteY4" fmla="*/ 751417 h 15028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502833" h="1502833">
                    <a:moveTo>
                      <a:pt x="0" y="751417"/>
                    </a:moveTo>
                    <a:cubicBezTo>
                      <a:pt x="0" y="336421"/>
                      <a:pt x="336421" y="0"/>
                      <a:pt x="751417" y="0"/>
                    </a:cubicBezTo>
                    <a:cubicBezTo>
                      <a:pt x="1166413" y="0"/>
                      <a:pt x="1502834" y="336421"/>
                      <a:pt x="1502834" y="751417"/>
                    </a:cubicBezTo>
                    <a:cubicBezTo>
                      <a:pt x="1502834" y="1166413"/>
                      <a:pt x="1166413" y="1502834"/>
                      <a:pt x="751417" y="1502834"/>
                    </a:cubicBezTo>
                    <a:cubicBezTo>
                      <a:pt x="336421" y="1502834"/>
                      <a:pt x="0" y="1166413"/>
                      <a:pt x="0" y="751417"/>
                    </a:cubicBezTo>
                    <a:close/>
                  </a:path>
                </a:pathLst>
              </a:custGeom>
              <a:solidFill>
                <a:schemeClr val="accent6">
                  <a:alpha val="50000"/>
                </a:schemeClr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1">
                  <a:alpha val="5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/>
              </a:fontRef>
            </p:style>
            <p:txBody>
              <a:bodyPr spcFirstLastPara="0" vert="horz" wrap="square" lIns="235325" tIns="235325" rIns="235325" bIns="235325" numCol="1" spcCol="1270" anchor="ctr" anchorCtr="0">
                <a:noAutofit/>
              </a:bodyPr>
              <a:lstStyle/>
              <a:p>
                <a:pPr lvl="0" algn="ctr" defTabSz="5334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sz="1200" kern="1200" dirty="0"/>
              </a:p>
            </p:txBody>
          </p:sp>
          <p:sp>
            <p:nvSpPr>
              <p:cNvPr id="25" name="Freeform 24"/>
              <p:cNvSpPr/>
              <p:nvPr/>
            </p:nvSpPr>
            <p:spPr>
              <a:xfrm>
                <a:off x="3135532" y="2062877"/>
                <a:ext cx="1502833" cy="1502833"/>
              </a:xfrm>
              <a:custGeom>
                <a:avLst/>
                <a:gdLst>
                  <a:gd name="connsiteX0" fmla="*/ 0 w 1502833"/>
                  <a:gd name="connsiteY0" fmla="*/ 751417 h 1502833"/>
                  <a:gd name="connsiteX1" fmla="*/ 751417 w 1502833"/>
                  <a:gd name="connsiteY1" fmla="*/ 0 h 1502833"/>
                  <a:gd name="connsiteX2" fmla="*/ 1502834 w 1502833"/>
                  <a:gd name="connsiteY2" fmla="*/ 751417 h 1502833"/>
                  <a:gd name="connsiteX3" fmla="*/ 751417 w 1502833"/>
                  <a:gd name="connsiteY3" fmla="*/ 1502834 h 1502833"/>
                  <a:gd name="connsiteX4" fmla="*/ 0 w 1502833"/>
                  <a:gd name="connsiteY4" fmla="*/ 751417 h 15028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502833" h="1502833">
                    <a:moveTo>
                      <a:pt x="0" y="751417"/>
                    </a:moveTo>
                    <a:cubicBezTo>
                      <a:pt x="0" y="336421"/>
                      <a:pt x="336421" y="0"/>
                      <a:pt x="751417" y="0"/>
                    </a:cubicBezTo>
                    <a:cubicBezTo>
                      <a:pt x="1166413" y="0"/>
                      <a:pt x="1502834" y="336421"/>
                      <a:pt x="1502834" y="751417"/>
                    </a:cubicBezTo>
                    <a:cubicBezTo>
                      <a:pt x="1502834" y="1166413"/>
                      <a:pt x="1166413" y="1502834"/>
                      <a:pt x="751417" y="1502834"/>
                    </a:cubicBezTo>
                    <a:cubicBezTo>
                      <a:pt x="336421" y="1502834"/>
                      <a:pt x="0" y="1166413"/>
                      <a:pt x="0" y="751417"/>
                    </a:cubicBezTo>
                    <a:close/>
                  </a:path>
                </a:pathLst>
              </a:custGeom>
              <a:solidFill>
                <a:schemeClr val="accent6">
                  <a:alpha val="50000"/>
                </a:schemeClr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1">
                  <a:alpha val="5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/>
              </a:fontRef>
            </p:style>
            <p:txBody>
              <a:bodyPr spcFirstLastPara="0" vert="horz" wrap="square" lIns="240405" tIns="240405" rIns="240405" bIns="240405" numCol="1" spcCol="1270" anchor="ctr" anchorCtr="0">
                <a:noAutofit/>
              </a:bodyPr>
              <a:lstStyle/>
              <a:p>
                <a:pPr lvl="0" algn="ctr" defTabSz="7112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kern="1200" dirty="0" smtClean="0"/>
                  <a:t>ESC Chapter</a:t>
                </a:r>
                <a:endParaRPr lang="en-US" kern="1200" dirty="0"/>
              </a:p>
            </p:txBody>
          </p:sp>
          <p:sp>
            <p:nvSpPr>
              <p:cNvPr id="26" name="Freeform 25"/>
              <p:cNvSpPr/>
              <p:nvPr/>
            </p:nvSpPr>
            <p:spPr>
              <a:xfrm>
                <a:off x="3846592" y="1084186"/>
                <a:ext cx="1502833" cy="1502833"/>
              </a:xfrm>
              <a:custGeom>
                <a:avLst/>
                <a:gdLst>
                  <a:gd name="connsiteX0" fmla="*/ 0 w 1502833"/>
                  <a:gd name="connsiteY0" fmla="*/ 751417 h 1502833"/>
                  <a:gd name="connsiteX1" fmla="*/ 751417 w 1502833"/>
                  <a:gd name="connsiteY1" fmla="*/ 0 h 1502833"/>
                  <a:gd name="connsiteX2" fmla="*/ 1502834 w 1502833"/>
                  <a:gd name="connsiteY2" fmla="*/ 751417 h 1502833"/>
                  <a:gd name="connsiteX3" fmla="*/ 751417 w 1502833"/>
                  <a:gd name="connsiteY3" fmla="*/ 1502834 h 1502833"/>
                  <a:gd name="connsiteX4" fmla="*/ 0 w 1502833"/>
                  <a:gd name="connsiteY4" fmla="*/ 751417 h 15028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502833" h="1502833">
                    <a:moveTo>
                      <a:pt x="0" y="751417"/>
                    </a:moveTo>
                    <a:cubicBezTo>
                      <a:pt x="0" y="336421"/>
                      <a:pt x="336421" y="0"/>
                      <a:pt x="751417" y="0"/>
                    </a:cubicBezTo>
                    <a:cubicBezTo>
                      <a:pt x="1166413" y="0"/>
                      <a:pt x="1502834" y="336421"/>
                      <a:pt x="1502834" y="751417"/>
                    </a:cubicBezTo>
                    <a:cubicBezTo>
                      <a:pt x="1502834" y="1166413"/>
                      <a:pt x="1166413" y="1502834"/>
                      <a:pt x="751417" y="1502834"/>
                    </a:cubicBezTo>
                    <a:cubicBezTo>
                      <a:pt x="336421" y="1502834"/>
                      <a:pt x="0" y="1166413"/>
                      <a:pt x="0" y="751417"/>
                    </a:cubicBezTo>
                    <a:close/>
                  </a:path>
                </a:pathLst>
              </a:custGeom>
              <a:solidFill>
                <a:schemeClr val="accent6">
                  <a:alpha val="50000"/>
                </a:schemeClr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1">
                  <a:alpha val="5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/>
              </a:fontRef>
            </p:style>
            <p:txBody>
              <a:bodyPr spcFirstLastPara="0" vert="horz" wrap="square" lIns="236595" tIns="236595" rIns="236595" bIns="236595" numCol="1" spcCol="1270" anchor="ctr" anchorCtr="0">
                <a:noAutofit/>
              </a:bodyPr>
              <a:lstStyle/>
              <a:p>
                <a:pPr lvl="0" algn="ctr" defTabSz="5778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sz="1300" kern="1200" dirty="0"/>
              </a:p>
            </p:txBody>
          </p:sp>
          <p:sp>
            <p:nvSpPr>
              <p:cNvPr id="17" name="Freeform 16"/>
              <p:cNvSpPr/>
              <p:nvPr/>
            </p:nvSpPr>
            <p:spPr>
              <a:xfrm>
                <a:off x="4997111" y="710360"/>
                <a:ext cx="1502833" cy="1502833"/>
              </a:xfrm>
              <a:custGeom>
                <a:avLst/>
                <a:gdLst>
                  <a:gd name="connsiteX0" fmla="*/ 0 w 1502833"/>
                  <a:gd name="connsiteY0" fmla="*/ 751417 h 1502833"/>
                  <a:gd name="connsiteX1" fmla="*/ 751417 w 1502833"/>
                  <a:gd name="connsiteY1" fmla="*/ 0 h 1502833"/>
                  <a:gd name="connsiteX2" fmla="*/ 1502834 w 1502833"/>
                  <a:gd name="connsiteY2" fmla="*/ 751417 h 1502833"/>
                  <a:gd name="connsiteX3" fmla="*/ 751417 w 1502833"/>
                  <a:gd name="connsiteY3" fmla="*/ 1502834 h 1502833"/>
                  <a:gd name="connsiteX4" fmla="*/ 0 w 1502833"/>
                  <a:gd name="connsiteY4" fmla="*/ 751417 h 15028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502833" h="1502833">
                    <a:moveTo>
                      <a:pt x="0" y="751417"/>
                    </a:moveTo>
                    <a:cubicBezTo>
                      <a:pt x="0" y="336421"/>
                      <a:pt x="336421" y="0"/>
                      <a:pt x="751417" y="0"/>
                    </a:cubicBezTo>
                    <a:cubicBezTo>
                      <a:pt x="1166413" y="0"/>
                      <a:pt x="1502834" y="336421"/>
                      <a:pt x="1502834" y="751417"/>
                    </a:cubicBezTo>
                    <a:cubicBezTo>
                      <a:pt x="1502834" y="1166413"/>
                      <a:pt x="1166413" y="1502834"/>
                      <a:pt x="751417" y="1502834"/>
                    </a:cubicBezTo>
                    <a:cubicBezTo>
                      <a:pt x="336421" y="1502834"/>
                      <a:pt x="0" y="1166413"/>
                      <a:pt x="0" y="751417"/>
                    </a:cubicBezTo>
                    <a:close/>
                  </a:path>
                </a:pathLst>
              </a:custGeom>
              <a:solidFill>
                <a:srgbClr val="FF6600">
                  <a:alpha val="50000"/>
                </a:srgbClr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1">
                  <a:alpha val="5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/>
              </a:fontRef>
            </p:style>
            <p:txBody>
              <a:bodyPr spcFirstLastPara="0" vert="horz" wrap="square" lIns="240405" tIns="240405" rIns="240405" bIns="240405" numCol="1" spcCol="1270" anchor="ctr" anchorCtr="0">
                <a:noAutofit/>
              </a:bodyPr>
              <a:lstStyle/>
              <a:p>
                <a:pPr lvl="0" algn="ctr" defTabSz="7112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sz="1600" kern="1200" dirty="0" smtClean="0"/>
              </a:p>
            </p:txBody>
          </p:sp>
        </p:grpSp>
        <p:sp>
          <p:nvSpPr>
            <p:cNvPr id="6" name="TextBox 5"/>
            <p:cNvSpPr txBox="1"/>
            <p:nvPr/>
          </p:nvSpPr>
          <p:spPr>
            <a:xfrm>
              <a:off x="5980176" y="2916936"/>
              <a:ext cx="1591056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Established Gubernatorial Support</a:t>
              </a:r>
              <a:endParaRPr lang="en-US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6199632" y="4099191"/>
              <a:ext cx="1243584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Consensus Decision Makers</a:t>
              </a:r>
              <a:endParaRPr lang="en-US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5367528" y="5180634"/>
              <a:ext cx="14721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Prequalified Providers</a:t>
              </a:r>
              <a:endParaRPr lang="en-US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4180332" y="5582856"/>
              <a:ext cx="143560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Standardized Documents</a:t>
              </a:r>
              <a:endParaRPr lang="en-US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3273552" y="5180634"/>
              <a:ext cx="99669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Program Funding</a:t>
              </a:r>
              <a:endParaRPr lang="en-US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3063240" y="1901952"/>
              <a:ext cx="1399032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ctr"/>
              <a:r>
                <a:rPr lang="en-US" sz="1600" dirty="0"/>
                <a:t>Benchmarking</a:t>
              </a:r>
              <a:r>
                <a:rPr lang="en-US" sz="1600" dirty="0" smtClean="0"/>
                <a:t> </a:t>
              </a:r>
              <a:r>
                <a:rPr lang="en-US" sz="1600" dirty="0"/>
                <a:t>Tracking</a:t>
              </a:r>
              <a:r>
                <a:rPr lang="en-US" sz="1600" dirty="0" smtClean="0"/>
                <a:t> and Reporting</a:t>
              </a:r>
            </a:p>
            <a:p>
              <a:pPr algn="ctr"/>
              <a:endParaRPr lang="en-US" sz="800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4306824" y="1581912"/>
              <a:ext cx="130911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Success Recognition</a:t>
              </a:r>
              <a:endParaRPr lang="en-US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2313432" y="4069080"/>
              <a:ext cx="1435608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ctr"/>
              <a:r>
                <a:rPr lang="en-US" sz="1600" dirty="0" smtClean="0"/>
                <a:t>Program Administration and Technical Support</a:t>
              </a:r>
              <a:endParaRPr lang="en-US" sz="1600" dirty="0"/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7763066" y="2271052"/>
            <a:ext cx="429008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ü"/>
            </a:pPr>
            <a:r>
              <a:rPr lang="en-US" sz="3200" dirty="0" smtClean="0"/>
              <a:t>Rewards Stewardship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n-US" sz="3200" dirty="0" smtClean="0"/>
              <a:t>Program Endorsement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n-US" sz="3200" dirty="0" smtClean="0"/>
              <a:t>Top of Mind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n-US" sz="3200" dirty="0" smtClean="0"/>
              <a:t>Reinforces Leadership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n-US" sz="3200" dirty="0" smtClean="0"/>
              <a:t>Encourages Uptake</a:t>
            </a:r>
          </a:p>
        </p:txBody>
      </p:sp>
    </p:spTree>
    <p:extLst>
      <p:ext uri="{BB962C8B-B14F-4D97-AF65-F5344CB8AC3E}">
        <p14:creationId xmlns:p14="http://schemas.microsoft.com/office/powerpoint/2010/main" val="1779370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1088136" y="448056"/>
            <a:ext cx="8933688" cy="6181344"/>
            <a:chOff x="1666240" y="691536"/>
            <a:chExt cx="8128000" cy="5418667"/>
          </a:xfrm>
        </p:grpSpPr>
        <p:graphicFrame>
          <p:nvGraphicFramePr>
            <p:cNvPr id="4" name="Diagram 3"/>
            <p:cNvGraphicFramePr/>
            <p:nvPr>
              <p:extLst>
                <p:ext uri="{D42A27DB-BD31-4B8C-83A1-F6EECF244321}">
                  <p14:modId xmlns:p14="http://schemas.microsoft.com/office/powerpoint/2010/main" val="2251018215"/>
                </p:ext>
              </p:extLst>
            </p:nvPr>
          </p:nvGraphicFramePr>
          <p:xfrm>
            <a:off x="1666240" y="691536"/>
            <a:ext cx="8128000" cy="5418667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" r:lo="rId3" r:qs="rId4" r:cs="rId5"/>
            </a:graphicData>
          </a:graphic>
        </p:graphicFrame>
        <p:sp>
          <p:nvSpPr>
            <p:cNvPr id="5" name="TextBox 4"/>
            <p:cNvSpPr txBox="1"/>
            <p:nvPr/>
          </p:nvSpPr>
          <p:spPr>
            <a:xfrm>
              <a:off x="6300216" y="1490472"/>
              <a:ext cx="121615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Enabling Legislation</a:t>
              </a:r>
              <a:endParaRPr lang="en-US" dirty="0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6845556" y="2395728"/>
              <a:ext cx="1591056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Established Gubernatorial Support</a:t>
              </a:r>
              <a:endParaRPr lang="en-US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7065014" y="3577983"/>
              <a:ext cx="1243584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Consensus Decision Makers</a:t>
              </a:r>
              <a:endParaRPr lang="en-US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6232909" y="4699505"/>
              <a:ext cx="14721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Prequalified Providers</a:t>
              </a:r>
              <a:endParaRPr lang="en-US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5012436" y="5061648"/>
              <a:ext cx="143560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Standardized Documents</a:t>
              </a:r>
              <a:endParaRPr lang="en-US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4105656" y="4659426"/>
              <a:ext cx="99669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Program Funding</a:t>
              </a:r>
              <a:endParaRPr lang="en-US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3853747" y="1420823"/>
              <a:ext cx="1399032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ctr"/>
              <a:r>
                <a:rPr lang="en-US" sz="1600" dirty="0"/>
                <a:t>Benchmarking</a:t>
              </a:r>
              <a:r>
                <a:rPr lang="en-US" sz="1600" dirty="0" smtClean="0"/>
                <a:t> </a:t>
              </a:r>
              <a:r>
                <a:rPr lang="en-US" sz="1600" dirty="0"/>
                <a:t>Tracking</a:t>
              </a:r>
              <a:r>
                <a:rPr lang="en-US" sz="1600" dirty="0" smtClean="0"/>
                <a:t> and Reporting</a:t>
              </a:r>
            </a:p>
            <a:p>
              <a:pPr algn="ctr"/>
              <a:endParaRPr lang="en-US" sz="800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138928" y="1014984"/>
              <a:ext cx="130911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Success Recognition</a:t>
              </a:r>
              <a:endParaRPr lang="en-US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3120577" y="3555888"/>
              <a:ext cx="1435608" cy="10033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ctr"/>
              <a:r>
                <a:rPr lang="en-US" sz="1600" dirty="0" smtClean="0"/>
                <a:t>Program Administration and Technical Support</a:t>
              </a:r>
              <a:endParaRPr lang="en-US" sz="1600" dirty="0"/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8875628" y="2513088"/>
            <a:ext cx="298414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The Attributes of Successful Programs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804555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068550" y="5669279"/>
            <a:ext cx="5906786" cy="967931"/>
          </a:xfrm>
        </p:spPr>
        <p:txBody>
          <a:bodyPr/>
          <a:lstStyle/>
          <a:p>
            <a:r>
              <a:rPr lang="en-US" dirty="0" smtClean="0"/>
              <a:t>Thank you!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34878" y="1114869"/>
            <a:ext cx="7924562" cy="4554409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sz="11500" dirty="0" smtClean="0"/>
              <a:t>Questions?</a:t>
            </a:r>
          </a:p>
          <a:p>
            <a:r>
              <a:rPr lang="en-US" sz="4800" dirty="0" smtClean="0"/>
              <a:t>or</a:t>
            </a:r>
          </a:p>
          <a:p>
            <a:r>
              <a:rPr lang="en-US" sz="4000" dirty="0" smtClean="0"/>
              <a:t>How Do I Find Out More About . . . </a:t>
            </a:r>
          </a:p>
          <a:p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3584117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485564915"/>
              </p:ext>
            </p:extLst>
          </p:nvPr>
        </p:nvGraphicFramePr>
        <p:xfrm>
          <a:off x="1492504" y="1029839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8110728" y="2108856"/>
            <a:ext cx="3895344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Wingdings" panose="05000000000000000000" pitchFamily="2" charset="2"/>
              <a:buChar char="ü"/>
            </a:pPr>
            <a:r>
              <a:rPr lang="en-US" sz="4000" dirty="0" smtClean="0"/>
              <a:t>Infrastructure Modernization</a:t>
            </a:r>
          </a:p>
          <a:p>
            <a:pPr marL="571500" indent="-571500">
              <a:buFont typeface="Wingdings" panose="05000000000000000000" pitchFamily="2" charset="2"/>
              <a:buChar char="ü"/>
            </a:pPr>
            <a:r>
              <a:rPr lang="en-US" sz="4000" dirty="0" smtClean="0"/>
              <a:t>Environmental         Stewardship</a:t>
            </a:r>
          </a:p>
          <a:p>
            <a:pPr marL="571500" indent="-571500">
              <a:buFont typeface="Wingdings" panose="05000000000000000000" pitchFamily="2" charset="2"/>
              <a:buChar char="ü"/>
            </a:pPr>
            <a:r>
              <a:rPr lang="en-US" sz="4000" dirty="0" smtClean="0"/>
              <a:t>Economic   Development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0964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664221678"/>
              </p:ext>
            </p:extLst>
          </p:nvPr>
        </p:nvGraphicFramePr>
        <p:xfrm>
          <a:off x="2368295" y="1060704"/>
          <a:ext cx="9245597" cy="59730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8650224" y="509775"/>
            <a:ext cx="333756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dirty="0" smtClean="0"/>
              <a:t>Definitions</a:t>
            </a:r>
            <a:endParaRPr lang="en-US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dirty="0" smtClean="0"/>
              <a:t>Authorization</a:t>
            </a:r>
            <a:endParaRPr lang="en-US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dirty="0" smtClean="0"/>
              <a:t>Lead </a:t>
            </a:r>
            <a:r>
              <a:rPr lang="en-US" dirty="0"/>
              <a:t>Agency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dirty="0" smtClean="0"/>
              <a:t>Selection </a:t>
            </a:r>
            <a:r>
              <a:rPr lang="en-US" dirty="0"/>
              <a:t>of Qualified Energy Services </a:t>
            </a:r>
            <a:r>
              <a:rPr lang="en-US" dirty="0" smtClean="0"/>
              <a:t>Providers</a:t>
            </a:r>
            <a:endParaRPr lang="en-US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dirty="0" smtClean="0"/>
              <a:t>Investment </a:t>
            </a:r>
            <a:r>
              <a:rPr lang="en-US" dirty="0"/>
              <a:t>Grade Audit and Contract </a:t>
            </a:r>
            <a:r>
              <a:rPr lang="en-US" dirty="0" smtClean="0"/>
              <a:t>Execution</a:t>
            </a:r>
            <a:endParaRPr lang="en-US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dirty="0" smtClean="0"/>
              <a:t>Installment </a:t>
            </a:r>
            <a:r>
              <a:rPr lang="en-US" dirty="0"/>
              <a:t>Payment and Lease-Purchase Agreements.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dirty="0" smtClean="0"/>
              <a:t>Payment </a:t>
            </a:r>
            <a:r>
              <a:rPr lang="en-US" dirty="0"/>
              <a:t>Schedule and Savings.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dirty="0" smtClean="0"/>
              <a:t>Term </a:t>
            </a:r>
            <a:r>
              <a:rPr lang="en-US" dirty="0"/>
              <a:t>of Contracts.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dirty="0" smtClean="0"/>
              <a:t>Allocation </a:t>
            </a:r>
            <a:r>
              <a:rPr lang="en-US" dirty="0"/>
              <a:t>of </a:t>
            </a:r>
            <a:r>
              <a:rPr lang="en-US" dirty="0" smtClean="0"/>
              <a:t>Obligations</a:t>
            </a:r>
            <a:endParaRPr lang="en-US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dirty="0" smtClean="0"/>
              <a:t>Use </a:t>
            </a:r>
            <a:r>
              <a:rPr lang="en-US" dirty="0"/>
              <a:t>of Moneys/Reconciliation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dirty="0" smtClean="0"/>
              <a:t>Monitoring </a:t>
            </a:r>
            <a:r>
              <a:rPr lang="en-US" dirty="0"/>
              <a:t>and Reports.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dirty="0" smtClean="0"/>
              <a:t>Contingency </a:t>
            </a:r>
            <a:r>
              <a:rPr lang="en-US" dirty="0"/>
              <a:t>Provisions.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dirty="0" smtClean="0"/>
              <a:t>Use </a:t>
            </a:r>
            <a:r>
              <a:rPr lang="en-US" dirty="0"/>
              <a:t>of Savings from Performance Contracts.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dirty="0" smtClean="0"/>
              <a:t>Repeal </a:t>
            </a:r>
            <a:r>
              <a:rPr lang="en-US" dirty="0"/>
              <a:t>of Prior Conflicting </a:t>
            </a:r>
            <a:r>
              <a:rPr lang="en-US" dirty="0" smtClean="0"/>
              <a:t>Statutes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dirty="0" smtClean="0"/>
              <a:t>Balance of Capital Contributions vs Savings</a:t>
            </a:r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3359763" y="1553959"/>
            <a:ext cx="3413551" cy="3702983"/>
            <a:chOff x="4209295" y="1071646"/>
            <a:chExt cx="3413551" cy="3702983"/>
          </a:xfrm>
        </p:grpSpPr>
        <p:sp>
          <p:nvSpPr>
            <p:cNvPr id="16" name="Freeform 15"/>
            <p:cNvSpPr/>
            <p:nvPr/>
          </p:nvSpPr>
          <p:spPr>
            <a:xfrm>
              <a:off x="4209295" y="2045364"/>
              <a:ext cx="2950452" cy="2729265"/>
            </a:xfrm>
            <a:custGeom>
              <a:avLst/>
              <a:gdLst>
                <a:gd name="connsiteX0" fmla="*/ 0 w 2950452"/>
                <a:gd name="connsiteY0" fmla="*/ 1364633 h 2729265"/>
                <a:gd name="connsiteX1" fmla="*/ 1475226 w 2950452"/>
                <a:gd name="connsiteY1" fmla="*/ 0 h 2729265"/>
                <a:gd name="connsiteX2" fmla="*/ 2950452 w 2950452"/>
                <a:gd name="connsiteY2" fmla="*/ 1364633 h 2729265"/>
                <a:gd name="connsiteX3" fmla="*/ 1475226 w 2950452"/>
                <a:gd name="connsiteY3" fmla="*/ 2729266 h 2729265"/>
                <a:gd name="connsiteX4" fmla="*/ 0 w 2950452"/>
                <a:gd name="connsiteY4" fmla="*/ 1364633 h 27292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50452" h="2729265">
                  <a:moveTo>
                    <a:pt x="0" y="1364633"/>
                  </a:moveTo>
                  <a:cubicBezTo>
                    <a:pt x="0" y="610967"/>
                    <a:pt x="660481" y="0"/>
                    <a:pt x="1475226" y="0"/>
                  </a:cubicBezTo>
                  <a:cubicBezTo>
                    <a:pt x="2289971" y="0"/>
                    <a:pt x="2950452" y="610967"/>
                    <a:pt x="2950452" y="1364633"/>
                  </a:cubicBezTo>
                  <a:cubicBezTo>
                    <a:pt x="2950452" y="2118299"/>
                    <a:pt x="2289971" y="2729266"/>
                    <a:pt x="1475226" y="2729266"/>
                  </a:cubicBezTo>
                  <a:cubicBezTo>
                    <a:pt x="660481" y="2729266"/>
                    <a:pt x="0" y="2118299"/>
                    <a:pt x="0" y="1364633"/>
                  </a:cubicBezTo>
                  <a:close/>
                </a:path>
              </a:pathLst>
            </a:custGeom>
            <a:solidFill>
              <a:schemeClr val="accent6">
                <a:alpha val="5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  <p:txBody>
            <a:bodyPr spcFirstLastPara="0" vert="horz" wrap="square" lIns="482884" tIns="450492" rIns="482884" bIns="450492" numCol="1" spcCol="1270" anchor="ctr" anchorCtr="0">
              <a:noAutofit/>
            </a:bodyPr>
            <a:lstStyle/>
            <a:p>
              <a:pPr lvl="0" algn="ctr" defTabSz="1778000">
                <a:lnSpc>
                  <a:spcPct val="90000"/>
                </a:lnSpc>
                <a:spcBef>
                  <a:spcPct val="0"/>
                </a:spcBef>
                <a:spcAft>
                  <a:spcPts val="600"/>
                </a:spcAft>
              </a:pPr>
              <a:r>
                <a:rPr lang="en-US" sz="4000" kern="1200" dirty="0" smtClean="0"/>
                <a:t>GESPC</a:t>
              </a:r>
            </a:p>
            <a:p>
              <a:pPr lvl="0" algn="ctr" defTabSz="1778000">
                <a:lnSpc>
                  <a:spcPct val="90000"/>
                </a:lnSpc>
                <a:spcBef>
                  <a:spcPct val="0"/>
                </a:spcBef>
                <a:spcAft>
                  <a:spcPts val="600"/>
                </a:spcAft>
              </a:pPr>
              <a:r>
                <a:rPr lang="en-US" sz="1400" kern="1200" dirty="0" smtClean="0"/>
                <a:t>Guaranteed Energy Savings Performance Contracting</a:t>
              </a:r>
              <a:endParaRPr lang="en-US" sz="1400" kern="1200" dirty="0"/>
            </a:p>
          </p:txBody>
        </p:sp>
        <p:sp>
          <p:nvSpPr>
            <p:cNvPr id="17" name="Freeform 16"/>
            <p:cNvSpPr/>
            <p:nvPr/>
          </p:nvSpPr>
          <p:spPr>
            <a:xfrm>
              <a:off x="6120013" y="1071646"/>
              <a:ext cx="1502833" cy="1502833"/>
            </a:xfrm>
            <a:custGeom>
              <a:avLst/>
              <a:gdLst>
                <a:gd name="connsiteX0" fmla="*/ 0 w 1502833"/>
                <a:gd name="connsiteY0" fmla="*/ 751417 h 1502833"/>
                <a:gd name="connsiteX1" fmla="*/ 751417 w 1502833"/>
                <a:gd name="connsiteY1" fmla="*/ 0 h 1502833"/>
                <a:gd name="connsiteX2" fmla="*/ 1502834 w 1502833"/>
                <a:gd name="connsiteY2" fmla="*/ 751417 h 1502833"/>
                <a:gd name="connsiteX3" fmla="*/ 751417 w 1502833"/>
                <a:gd name="connsiteY3" fmla="*/ 1502834 h 1502833"/>
                <a:gd name="connsiteX4" fmla="*/ 0 w 1502833"/>
                <a:gd name="connsiteY4" fmla="*/ 751417 h 15028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02833" h="1502833">
                  <a:moveTo>
                    <a:pt x="0" y="751417"/>
                  </a:moveTo>
                  <a:cubicBezTo>
                    <a:pt x="0" y="336421"/>
                    <a:pt x="336421" y="0"/>
                    <a:pt x="751417" y="0"/>
                  </a:cubicBezTo>
                  <a:cubicBezTo>
                    <a:pt x="1166413" y="0"/>
                    <a:pt x="1502834" y="336421"/>
                    <a:pt x="1502834" y="751417"/>
                  </a:cubicBezTo>
                  <a:cubicBezTo>
                    <a:pt x="1502834" y="1166413"/>
                    <a:pt x="1166413" y="1502834"/>
                    <a:pt x="751417" y="1502834"/>
                  </a:cubicBezTo>
                  <a:cubicBezTo>
                    <a:pt x="336421" y="1502834"/>
                    <a:pt x="0" y="1166413"/>
                    <a:pt x="0" y="751417"/>
                  </a:cubicBezTo>
                  <a:close/>
                </a:path>
              </a:pathLst>
            </a:custGeom>
            <a:solidFill>
              <a:srgbClr val="FF6600">
                <a:alpha val="49804"/>
              </a:srgb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  <p:txBody>
            <a:bodyPr spcFirstLastPara="0" vert="horz" wrap="square" lIns="301365" tIns="301365" rIns="301365" bIns="301365" numCol="1" spcCol="1270" anchor="ctr" anchorCtr="0">
              <a:noAutofit/>
            </a:bodyPr>
            <a:lstStyle/>
            <a:p>
              <a:pPr lvl="0" algn="ctr" defTabSz="2844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6400" kern="1200" dirty="0"/>
            </a:p>
          </p:txBody>
        </p:sp>
      </p:grpSp>
      <p:sp>
        <p:nvSpPr>
          <p:cNvPr id="27" name="TextBox 26"/>
          <p:cNvSpPr txBox="1"/>
          <p:nvPr/>
        </p:nvSpPr>
        <p:spPr>
          <a:xfrm>
            <a:off x="5397892" y="1937750"/>
            <a:ext cx="12942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Enabling Legislation</a:t>
            </a:r>
          </a:p>
        </p:txBody>
      </p:sp>
    </p:spTree>
    <p:extLst>
      <p:ext uri="{BB962C8B-B14F-4D97-AF65-F5344CB8AC3E}">
        <p14:creationId xmlns:p14="http://schemas.microsoft.com/office/powerpoint/2010/main" val="2543447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598664" y="2499613"/>
            <a:ext cx="3447288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3200" dirty="0" smtClean="0"/>
              <a:t>Leadership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3200" dirty="0" smtClean="0"/>
              <a:t>Agency Directives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3200" dirty="0" smtClean="0"/>
              <a:t>Executive Orders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3200" dirty="0" smtClean="0"/>
              <a:t>GESPC First</a:t>
            </a:r>
          </a:p>
          <a:p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3359763" y="1553959"/>
            <a:ext cx="4211469" cy="3702983"/>
            <a:chOff x="3387195" y="1599679"/>
            <a:chExt cx="4211469" cy="3702983"/>
          </a:xfrm>
        </p:grpSpPr>
        <p:grpSp>
          <p:nvGrpSpPr>
            <p:cNvPr id="8" name="Group 7"/>
            <p:cNvGrpSpPr/>
            <p:nvPr/>
          </p:nvGrpSpPr>
          <p:grpSpPr>
            <a:xfrm>
              <a:off x="3387195" y="1599679"/>
              <a:ext cx="4152228" cy="3702983"/>
              <a:chOff x="4209295" y="1071646"/>
              <a:chExt cx="4152228" cy="3702983"/>
            </a:xfrm>
          </p:grpSpPr>
          <p:sp>
            <p:nvSpPr>
              <p:cNvPr id="17" name="Freeform 16"/>
              <p:cNvSpPr/>
              <p:nvPr/>
            </p:nvSpPr>
            <p:spPr>
              <a:xfrm>
                <a:off x="4209295" y="2045364"/>
                <a:ext cx="2950452" cy="2729265"/>
              </a:xfrm>
              <a:custGeom>
                <a:avLst/>
                <a:gdLst>
                  <a:gd name="connsiteX0" fmla="*/ 0 w 2950452"/>
                  <a:gd name="connsiteY0" fmla="*/ 1364633 h 2729265"/>
                  <a:gd name="connsiteX1" fmla="*/ 1475226 w 2950452"/>
                  <a:gd name="connsiteY1" fmla="*/ 0 h 2729265"/>
                  <a:gd name="connsiteX2" fmla="*/ 2950452 w 2950452"/>
                  <a:gd name="connsiteY2" fmla="*/ 1364633 h 2729265"/>
                  <a:gd name="connsiteX3" fmla="*/ 1475226 w 2950452"/>
                  <a:gd name="connsiteY3" fmla="*/ 2729266 h 2729265"/>
                  <a:gd name="connsiteX4" fmla="*/ 0 w 2950452"/>
                  <a:gd name="connsiteY4" fmla="*/ 1364633 h 272926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950452" h="2729265">
                    <a:moveTo>
                      <a:pt x="0" y="1364633"/>
                    </a:moveTo>
                    <a:cubicBezTo>
                      <a:pt x="0" y="610967"/>
                      <a:pt x="660481" y="0"/>
                      <a:pt x="1475226" y="0"/>
                    </a:cubicBezTo>
                    <a:cubicBezTo>
                      <a:pt x="2289971" y="0"/>
                      <a:pt x="2950452" y="610967"/>
                      <a:pt x="2950452" y="1364633"/>
                    </a:cubicBezTo>
                    <a:cubicBezTo>
                      <a:pt x="2950452" y="2118299"/>
                      <a:pt x="2289971" y="2729266"/>
                      <a:pt x="1475226" y="2729266"/>
                    </a:cubicBezTo>
                    <a:cubicBezTo>
                      <a:pt x="660481" y="2729266"/>
                      <a:pt x="0" y="2118299"/>
                      <a:pt x="0" y="1364633"/>
                    </a:cubicBezTo>
                    <a:close/>
                  </a:path>
                </a:pathLst>
              </a:custGeom>
              <a:solidFill>
                <a:schemeClr val="accent6">
                  <a:alpha val="50000"/>
                </a:schemeClr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1">
                  <a:alpha val="5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/>
              </a:fontRef>
            </p:style>
            <p:txBody>
              <a:bodyPr spcFirstLastPara="0" vert="horz" wrap="square" lIns="482884" tIns="450492" rIns="482884" bIns="450492" numCol="1" spcCol="1270" anchor="ctr" anchorCtr="0">
                <a:noAutofit/>
              </a:bodyPr>
              <a:lstStyle/>
              <a:p>
                <a:pPr lvl="0" algn="ctr" defTabSz="1778000">
                  <a:lnSpc>
                    <a:spcPct val="90000"/>
                  </a:lnSpc>
                  <a:spcBef>
                    <a:spcPct val="0"/>
                  </a:spcBef>
                  <a:spcAft>
                    <a:spcPts val="600"/>
                  </a:spcAft>
                </a:pPr>
                <a:r>
                  <a:rPr lang="en-US" sz="4000" kern="1200" dirty="0" smtClean="0"/>
                  <a:t>GESPC</a:t>
                </a:r>
              </a:p>
              <a:p>
                <a:pPr lvl="0" algn="ctr" defTabSz="1778000">
                  <a:lnSpc>
                    <a:spcPct val="90000"/>
                  </a:lnSpc>
                  <a:spcBef>
                    <a:spcPct val="0"/>
                  </a:spcBef>
                  <a:spcAft>
                    <a:spcPts val="600"/>
                  </a:spcAft>
                </a:pPr>
                <a:r>
                  <a:rPr lang="en-US" sz="1400" kern="1200" dirty="0" smtClean="0"/>
                  <a:t>Guaranteed Energy Savings Performance Contracting</a:t>
                </a:r>
                <a:endParaRPr lang="en-US" sz="1400" kern="1200" dirty="0"/>
              </a:p>
            </p:txBody>
          </p:sp>
          <p:sp>
            <p:nvSpPr>
              <p:cNvPr id="18" name="Freeform 17"/>
              <p:cNvSpPr/>
              <p:nvPr/>
            </p:nvSpPr>
            <p:spPr>
              <a:xfrm>
                <a:off x="6120013" y="1071646"/>
                <a:ext cx="1502833" cy="1502833"/>
              </a:xfrm>
              <a:custGeom>
                <a:avLst/>
                <a:gdLst>
                  <a:gd name="connsiteX0" fmla="*/ 0 w 1502833"/>
                  <a:gd name="connsiteY0" fmla="*/ 751417 h 1502833"/>
                  <a:gd name="connsiteX1" fmla="*/ 751417 w 1502833"/>
                  <a:gd name="connsiteY1" fmla="*/ 0 h 1502833"/>
                  <a:gd name="connsiteX2" fmla="*/ 1502834 w 1502833"/>
                  <a:gd name="connsiteY2" fmla="*/ 751417 h 1502833"/>
                  <a:gd name="connsiteX3" fmla="*/ 751417 w 1502833"/>
                  <a:gd name="connsiteY3" fmla="*/ 1502834 h 1502833"/>
                  <a:gd name="connsiteX4" fmla="*/ 0 w 1502833"/>
                  <a:gd name="connsiteY4" fmla="*/ 751417 h 15028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502833" h="1502833">
                    <a:moveTo>
                      <a:pt x="0" y="751417"/>
                    </a:moveTo>
                    <a:cubicBezTo>
                      <a:pt x="0" y="336421"/>
                      <a:pt x="336421" y="0"/>
                      <a:pt x="751417" y="0"/>
                    </a:cubicBezTo>
                    <a:cubicBezTo>
                      <a:pt x="1166413" y="0"/>
                      <a:pt x="1502834" y="336421"/>
                      <a:pt x="1502834" y="751417"/>
                    </a:cubicBezTo>
                    <a:cubicBezTo>
                      <a:pt x="1502834" y="1166413"/>
                      <a:pt x="1166413" y="1502834"/>
                      <a:pt x="751417" y="1502834"/>
                    </a:cubicBezTo>
                    <a:cubicBezTo>
                      <a:pt x="336421" y="1502834"/>
                      <a:pt x="0" y="1166413"/>
                      <a:pt x="0" y="751417"/>
                    </a:cubicBezTo>
                    <a:close/>
                  </a:path>
                </a:pathLst>
              </a:custGeom>
              <a:solidFill>
                <a:schemeClr val="accent6">
                  <a:alpha val="50000"/>
                </a:schemeClr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1">
                  <a:alpha val="5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/>
              </a:fontRef>
            </p:style>
            <p:txBody>
              <a:bodyPr spcFirstLastPara="0" vert="horz" wrap="square" lIns="301365" tIns="301365" rIns="301365" bIns="301365" numCol="1" spcCol="1270" anchor="ctr" anchorCtr="0">
                <a:noAutofit/>
              </a:bodyPr>
              <a:lstStyle/>
              <a:p>
                <a:pPr lvl="0" algn="ctr" defTabSz="28448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sz="6400" kern="1200" dirty="0"/>
              </a:p>
            </p:txBody>
          </p:sp>
          <p:sp>
            <p:nvSpPr>
              <p:cNvPr id="19" name="Freeform 18"/>
              <p:cNvSpPr/>
              <p:nvPr/>
            </p:nvSpPr>
            <p:spPr>
              <a:xfrm>
                <a:off x="6858690" y="2062877"/>
                <a:ext cx="1502833" cy="1502833"/>
              </a:xfrm>
              <a:custGeom>
                <a:avLst/>
                <a:gdLst>
                  <a:gd name="connsiteX0" fmla="*/ 0 w 1502833"/>
                  <a:gd name="connsiteY0" fmla="*/ 751417 h 1502833"/>
                  <a:gd name="connsiteX1" fmla="*/ 751417 w 1502833"/>
                  <a:gd name="connsiteY1" fmla="*/ 0 h 1502833"/>
                  <a:gd name="connsiteX2" fmla="*/ 1502834 w 1502833"/>
                  <a:gd name="connsiteY2" fmla="*/ 751417 h 1502833"/>
                  <a:gd name="connsiteX3" fmla="*/ 751417 w 1502833"/>
                  <a:gd name="connsiteY3" fmla="*/ 1502834 h 1502833"/>
                  <a:gd name="connsiteX4" fmla="*/ 0 w 1502833"/>
                  <a:gd name="connsiteY4" fmla="*/ 751417 h 15028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502833" h="1502833">
                    <a:moveTo>
                      <a:pt x="0" y="751417"/>
                    </a:moveTo>
                    <a:cubicBezTo>
                      <a:pt x="0" y="336421"/>
                      <a:pt x="336421" y="0"/>
                      <a:pt x="751417" y="0"/>
                    </a:cubicBezTo>
                    <a:cubicBezTo>
                      <a:pt x="1166413" y="0"/>
                      <a:pt x="1502834" y="336421"/>
                      <a:pt x="1502834" y="751417"/>
                    </a:cubicBezTo>
                    <a:cubicBezTo>
                      <a:pt x="1502834" y="1166413"/>
                      <a:pt x="1166413" y="1502834"/>
                      <a:pt x="751417" y="1502834"/>
                    </a:cubicBezTo>
                    <a:cubicBezTo>
                      <a:pt x="336421" y="1502834"/>
                      <a:pt x="0" y="1166413"/>
                      <a:pt x="0" y="751417"/>
                    </a:cubicBezTo>
                    <a:close/>
                  </a:path>
                </a:pathLst>
              </a:custGeom>
              <a:solidFill>
                <a:srgbClr val="FF6600">
                  <a:alpha val="50000"/>
                </a:srgbClr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1">
                  <a:alpha val="5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/>
              </a:fontRef>
            </p:style>
            <p:txBody>
              <a:bodyPr spcFirstLastPara="0" vert="horz" wrap="square" lIns="301365" tIns="301365" rIns="301365" bIns="301365" numCol="1" spcCol="1270" anchor="ctr" anchorCtr="0">
                <a:noAutofit/>
              </a:bodyPr>
              <a:lstStyle/>
              <a:p>
                <a:pPr lvl="0" algn="ctr" defTabSz="28448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sz="6400" kern="1200" dirty="0"/>
              </a:p>
            </p:txBody>
          </p:sp>
        </p:grpSp>
        <p:sp>
          <p:nvSpPr>
            <p:cNvPr id="9" name="TextBox 8"/>
            <p:cNvSpPr txBox="1"/>
            <p:nvPr/>
          </p:nvSpPr>
          <p:spPr>
            <a:xfrm>
              <a:off x="6007608" y="2916936"/>
              <a:ext cx="1591056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Established Gubernatorial Support</a:t>
              </a:r>
              <a:endParaRPr lang="en-US" dirty="0"/>
            </a:p>
          </p:txBody>
        </p:sp>
      </p:grpSp>
      <p:sp>
        <p:nvSpPr>
          <p:cNvPr id="28" name="TextBox 27"/>
          <p:cNvSpPr txBox="1"/>
          <p:nvPr/>
        </p:nvSpPr>
        <p:spPr>
          <a:xfrm>
            <a:off x="5422392" y="1965960"/>
            <a:ext cx="1234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Enabling Legislation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6523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571994" y="2039112"/>
            <a:ext cx="4324350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3200" dirty="0" smtClean="0"/>
              <a:t>Legal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3200" dirty="0" smtClean="0"/>
              <a:t>Procurement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3200" dirty="0" smtClean="0"/>
              <a:t>Finance and Budgeting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3200" dirty="0" smtClean="0"/>
              <a:t>Landlord Agency</a:t>
            </a:r>
          </a:p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3359763" y="1553959"/>
            <a:ext cx="4184037" cy="3703791"/>
            <a:chOff x="3387195" y="1599679"/>
            <a:chExt cx="4184037" cy="3703791"/>
          </a:xfrm>
        </p:grpSpPr>
        <p:grpSp>
          <p:nvGrpSpPr>
            <p:cNvPr id="9" name="Group 8"/>
            <p:cNvGrpSpPr/>
            <p:nvPr/>
          </p:nvGrpSpPr>
          <p:grpSpPr>
            <a:xfrm>
              <a:off x="3387195" y="1599679"/>
              <a:ext cx="4152228" cy="3703791"/>
              <a:chOff x="4209295" y="1071646"/>
              <a:chExt cx="4152228" cy="3703791"/>
            </a:xfrm>
          </p:grpSpPr>
          <p:sp>
            <p:nvSpPr>
              <p:cNvPr id="18" name="Freeform 17"/>
              <p:cNvSpPr/>
              <p:nvPr/>
            </p:nvSpPr>
            <p:spPr>
              <a:xfrm>
                <a:off x="4209295" y="2045364"/>
                <a:ext cx="2950452" cy="2729265"/>
              </a:xfrm>
              <a:custGeom>
                <a:avLst/>
                <a:gdLst>
                  <a:gd name="connsiteX0" fmla="*/ 0 w 2950452"/>
                  <a:gd name="connsiteY0" fmla="*/ 1364633 h 2729265"/>
                  <a:gd name="connsiteX1" fmla="*/ 1475226 w 2950452"/>
                  <a:gd name="connsiteY1" fmla="*/ 0 h 2729265"/>
                  <a:gd name="connsiteX2" fmla="*/ 2950452 w 2950452"/>
                  <a:gd name="connsiteY2" fmla="*/ 1364633 h 2729265"/>
                  <a:gd name="connsiteX3" fmla="*/ 1475226 w 2950452"/>
                  <a:gd name="connsiteY3" fmla="*/ 2729266 h 2729265"/>
                  <a:gd name="connsiteX4" fmla="*/ 0 w 2950452"/>
                  <a:gd name="connsiteY4" fmla="*/ 1364633 h 272926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950452" h="2729265">
                    <a:moveTo>
                      <a:pt x="0" y="1364633"/>
                    </a:moveTo>
                    <a:cubicBezTo>
                      <a:pt x="0" y="610967"/>
                      <a:pt x="660481" y="0"/>
                      <a:pt x="1475226" y="0"/>
                    </a:cubicBezTo>
                    <a:cubicBezTo>
                      <a:pt x="2289971" y="0"/>
                      <a:pt x="2950452" y="610967"/>
                      <a:pt x="2950452" y="1364633"/>
                    </a:cubicBezTo>
                    <a:cubicBezTo>
                      <a:pt x="2950452" y="2118299"/>
                      <a:pt x="2289971" y="2729266"/>
                      <a:pt x="1475226" y="2729266"/>
                    </a:cubicBezTo>
                    <a:cubicBezTo>
                      <a:pt x="660481" y="2729266"/>
                      <a:pt x="0" y="2118299"/>
                      <a:pt x="0" y="1364633"/>
                    </a:cubicBezTo>
                    <a:close/>
                  </a:path>
                </a:pathLst>
              </a:custGeom>
              <a:solidFill>
                <a:schemeClr val="accent6">
                  <a:alpha val="50000"/>
                </a:schemeClr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1">
                  <a:alpha val="5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/>
              </a:fontRef>
            </p:style>
            <p:txBody>
              <a:bodyPr spcFirstLastPara="0" vert="horz" wrap="square" lIns="482884" tIns="450492" rIns="482884" bIns="450492" numCol="1" spcCol="1270" anchor="ctr" anchorCtr="0">
                <a:noAutofit/>
              </a:bodyPr>
              <a:lstStyle/>
              <a:p>
                <a:pPr lvl="0" algn="ctr" defTabSz="1778000">
                  <a:lnSpc>
                    <a:spcPct val="90000"/>
                  </a:lnSpc>
                  <a:spcBef>
                    <a:spcPct val="0"/>
                  </a:spcBef>
                  <a:spcAft>
                    <a:spcPts val="600"/>
                  </a:spcAft>
                </a:pPr>
                <a:r>
                  <a:rPr lang="en-US" sz="4000" kern="1200" dirty="0" smtClean="0"/>
                  <a:t>GESPC</a:t>
                </a:r>
              </a:p>
              <a:p>
                <a:pPr lvl="0" algn="ctr" defTabSz="1778000">
                  <a:lnSpc>
                    <a:spcPct val="90000"/>
                  </a:lnSpc>
                  <a:spcBef>
                    <a:spcPct val="0"/>
                  </a:spcBef>
                  <a:spcAft>
                    <a:spcPts val="600"/>
                  </a:spcAft>
                </a:pPr>
                <a:r>
                  <a:rPr lang="en-US" sz="1400" kern="1200" dirty="0" smtClean="0"/>
                  <a:t>Guaranteed Energy Savings Performance Contracting</a:t>
                </a:r>
                <a:endParaRPr lang="en-US" sz="1400" kern="1200" dirty="0"/>
              </a:p>
            </p:txBody>
          </p:sp>
          <p:sp>
            <p:nvSpPr>
              <p:cNvPr id="19" name="Freeform 18"/>
              <p:cNvSpPr/>
              <p:nvPr/>
            </p:nvSpPr>
            <p:spPr>
              <a:xfrm>
                <a:off x="6120013" y="1071646"/>
                <a:ext cx="1502833" cy="1502833"/>
              </a:xfrm>
              <a:custGeom>
                <a:avLst/>
                <a:gdLst>
                  <a:gd name="connsiteX0" fmla="*/ 0 w 1502833"/>
                  <a:gd name="connsiteY0" fmla="*/ 751417 h 1502833"/>
                  <a:gd name="connsiteX1" fmla="*/ 751417 w 1502833"/>
                  <a:gd name="connsiteY1" fmla="*/ 0 h 1502833"/>
                  <a:gd name="connsiteX2" fmla="*/ 1502834 w 1502833"/>
                  <a:gd name="connsiteY2" fmla="*/ 751417 h 1502833"/>
                  <a:gd name="connsiteX3" fmla="*/ 751417 w 1502833"/>
                  <a:gd name="connsiteY3" fmla="*/ 1502834 h 1502833"/>
                  <a:gd name="connsiteX4" fmla="*/ 0 w 1502833"/>
                  <a:gd name="connsiteY4" fmla="*/ 751417 h 15028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502833" h="1502833">
                    <a:moveTo>
                      <a:pt x="0" y="751417"/>
                    </a:moveTo>
                    <a:cubicBezTo>
                      <a:pt x="0" y="336421"/>
                      <a:pt x="336421" y="0"/>
                      <a:pt x="751417" y="0"/>
                    </a:cubicBezTo>
                    <a:cubicBezTo>
                      <a:pt x="1166413" y="0"/>
                      <a:pt x="1502834" y="336421"/>
                      <a:pt x="1502834" y="751417"/>
                    </a:cubicBezTo>
                    <a:cubicBezTo>
                      <a:pt x="1502834" y="1166413"/>
                      <a:pt x="1166413" y="1502834"/>
                      <a:pt x="751417" y="1502834"/>
                    </a:cubicBezTo>
                    <a:cubicBezTo>
                      <a:pt x="336421" y="1502834"/>
                      <a:pt x="0" y="1166413"/>
                      <a:pt x="0" y="751417"/>
                    </a:cubicBezTo>
                    <a:close/>
                  </a:path>
                </a:pathLst>
              </a:custGeom>
              <a:solidFill>
                <a:schemeClr val="accent6">
                  <a:alpha val="50000"/>
                </a:schemeClr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1">
                  <a:alpha val="5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/>
              </a:fontRef>
            </p:style>
            <p:txBody>
              <a:bodyPr spcFirstLastPara="0" vert="horz" wrap="square" lIns="301365" tIns="301365" rIns="301365" bIns="301365" numCol="1" spcCol="1270" anchor="ctr" anchorCtr="0">
                <a:noAutofit/>
              </a:bodyPr>
              <a:lstStyle/>
              <a:p>
                <a:pPr lvl="0" algn="ctr" defTabSz="28448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sz="6400" kern="1200" dirty="0"/>
              </a:p>
            </p:txBody>
          </p:sp>
          <p:sp>
            <p:nvSpPr>
              <p:cNvPr id="20" name="Freeform 19"/>
              <p:cNvSpPr/>
              <p:nvPr/>
            </p:nvSpPr>
            <p:spPr>
              <a:xfrm>
                <a:off x="6858690" y="2062877"/>
                <a:ext cx="1502833" cy="1502833"/>
              </a:xfrm>
              <a:custGeom>
                <a:avLst/>
                <a:gdLst>
                  <a:gd name="connsiteX0" fmla="*/ 0 w 1502833"/>
                  <a:gd name="connsiteY0" fmla="*/ 751417 h 1502833"/>
                  <a:gd name="connsiteX1" fmla="*/ 751417 w 1502833"/>
                  <a:gd name="connsiteY1" fmla="*/ 0 h 1502833"/>
                  <a:gd name="connsiteX2" fmla="*/ 1502834 w 1502833"/>
                  <a:gd name="connsiteY2" fmla="*/ 751417 h 1502833"/>
                  <a:gd name="connsiteX3" fmla="*/ 751417 w 1502833"/>
                  <a:gd name="connsiteY3" fmla="*/ 1502834 h 1502833"/>
                  <a:gd name="connsiteX4" fmla="*/ 0 w 1502833"/>
                  <a:gd name="connsiteY4" fmla="*/ 751417 h 15028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502833" h="1502833">
                    <a:moveTo>
                      <a:pt x="0" y="751417"/>
                    </a:moveTo>
                    <a:cubicBezTo>
                      <a:pt x="0" y="336421"/>
                      <a:pt x="336421" y="0"/>
                      <a:pt x="751417" y="0"/>
                    </a:cubicBezTo>
                    <a:cubicBezTo>
                      <a:pt x="1166413" y="0"/>
                      <a:pt x="1502834" y="336421"/>
                      <a:pt x="1502834" y="751417"/>
                    </a:cubicBezTo>
                    <a:cubicBezTo>
                      <a:pt x="1502834" y="1166413"/>
                      <a:pt x="1166413" y="1502834"/>
                      <a:pt x="751417" y="1502834"/>
                    </a:cubicBezTo>
                    <a:cubicBezTo>
                      <a:pt x="336421" y="1502834"/>
                      <a:pt x="0" y="1166413"/>
                      <a:pt x="0" y="751417"/>
                    </a:cubicBezTo>
                    <a:close/>
                  </a:path>
                </a:pathLst>
              </a:custGeom>
              <a:solidFill>
                <a:schemeClr val="accent6">
                  <a:alpha val="50000"/>
                </a:schemeClr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1">
                  <a:alpha val="5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/>
              </a:fontRef>
            </p:style>
            <p:txBody>
              <a:bodyPr spcFirstLastPara="0" vert="horz" wrap="square" lIns="301365" tIns="301365" rIns="301365" bIns="301365" numCol="1" spcCol="1270" anchor="ctr" anchorCtr="0">
                <a:noAutofit/>
              </a:bodyPr>
              <a:lstStyle/>
              <a:p>
                <a:pPr lvl="0" algn="ctr" defTabSz="28448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sz="6400" kern="1200" dirty="0"/>
              </a:p>
            </p:txBody>
          </p:sp>
          <p:sp>
            <p:nvSpPr>
              <p:cNvPr id="21" name="Freeform 20"/>
              <p:cNvSpPr/>
              <p:nvPr/>
            </p:nvSpPr>
            <p:spPr>
              <a:xfrm>
                <a:off x="6858690" y="3272604"/>
                <a:ext cx="1502833" cy="1502833"/>
              </a:xfrm>
              <a:custGeom>
                <a:avLst/>
                <a:gdLst>
                  <a:gd name="connsiteX0" fmla="*/ 0 w 1502833"/>
                  <a:gd name="connsiteY0" fmla="*/ 751417 h 1502833"/>
                  <a:gd name="connsiteX1" fmla="*/ 751417 w 1502833"/>
                  <a:gd name="connsiteY1" fmla="*/ 0 h 1502833"/>
                  <a:gd name="connsiteX2" fmla="*/ 1502834 w 1502833"/>
                  <a:gd name="connsiteY2" fmla="*/ 751417 h 1502833"/>
                  <a:gd name="connsiteX3" fmla="*/ 751417 w 1502833"/>
                  <a:gd name="connsiteY3" fmla="*/ 1502834 h 1502833"/>
                  <a:gd name="connsiteX4" fmla="*/ 0 w 1502833"/>
                  <a:gd name="connsiteY4" fmla="*/ 751417 h 15028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502833" h="1502833">
                    <a:moveTo>
                      <a:pt x="0" y="751417"/>
                    </a:moveTo>
                    <a:cubicBezTo>
                      <a:pt x="0" y="336421"/>
                      <a:pt x="336421" y="0"/>
                      <a:pt x="751417" y="0"/>
                    </a:cubicBezTo>
                    <a:cubicBezTo>
                      <a:pt x="1166413" y="0"/>
                      <a:pt x="1502834" y="336421"/>
                      <a:pt x="1502834" y="751417"/>
                    </a:cubicBezTo>
                    <a:cubicBezTo>
                      <a:pt x="1502834" y="1166413"/>
                      <a:pt x="1166413" y="1502834"/>
                      <a:pt x="751417" y="1502834"/>
                    </a:cubicBezTo>
                    <a:cubicBezTo>
                      <a:pt x="336421" y="1502834"/>
                      <a:pt x="0" y="1166413"/>
                      <a:pt x="0" y="751417"/>
                    </a:cubicBezTo>
                    <a:close/>
                  </a:path>
                </a:pathLst>
              </a:custGeom>
              <a:solidFill>
                <a:srgbClr val="FF6600">
                  <a:alpha val="50000"/>
                </a:srgbClr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1">
                  <a:alpha val="5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/>
              </a:fontRef>
            </p:style>
            <p:txBody>
              <a:bodyPr spcFirstLastPara="0" vert="horz" wrap="square" lIns="301365" tIns="301365" rIns="301365" bIns="301365" numCol="1" spcCol="1270" anchor="ctr" anchorCtr="0">
                <a:noAutofit/>
              </a:bodyPr>
              <a:lstStyle/>
              <a:p>
                <a:pPr lvl="0" algn="ctr" defTabSz="28448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sz="6400" kern="1200" dirty="0"/>
              </a:p>
            </p:txBody>
          </p:sp>
        </p:grpSp>
        <p:sp>
          <p:nvSpPr>
            <p:cNvPr id="10" name="TextBox 9"/>
            <p:cNvSpPr txBox="1"/>
            <p:nvPr/>
          </p:nvSpPr>
          <p:spPr>
            <a:xfrm>
              <a:off x="5980176" y="2916936"/>
              <a:ext cx="1591056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Established Gubernatorial Support</a:t>
              </a:r>
              <a:endParaRPr lang="en-US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6199632" y="4099191"/>
              <a:ext cx="1243584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Consensus Decision Makers</a:t>
              </a:r>
              <a:endParaRPr lang="en-US" dirty="0"/>
            </a:p>
          </p:txBody>
        </p:sp>
      </p:grpSp>
      <p:sp>
        <p:nvSpPr>
          <p:cNvPr id="29" name="TextBox 28"/>
          <p:cNvSpPr txBox="1"/>
          <p:nvPr/>
        </p:nvSpPr>
        <p:spPr>
          <a:xfrm>
            <a:off x="5376672" y="1984248"/>
            <a:ext cx="13075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Enabling Legislation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6166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258556" y="1450273"/>
            <a:ext cx="371094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3200" dirty="0" smtClean="0"/>
              <a:t>Experience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3200" dirty="0" smtClean="0"/>
              <a:t>Expertise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3200" dirty="0" smtClean="0"/>
              <a:t>Financial wherewithal to support guarantees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3200" dirty="0" smtClean="0"/>
              <a:t>Managed information distribution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3200" dirty="0" smtClean="0"/>
              <a:t>Program commitment</a:t>
            </a:r>
            <a:endParaRPr lang="en-US" sz="3200" dirty="0"/>
          </a:p>
        </p:txBody>
      </p:sp>
      <p:grpSp>
        <p:nvGrpSpPr>
          <p:cNvPr id="31" name="Group 30"/>
          <p:cNvGrpSpPr/>
          <p:nvPr/>
        </p:nvGrpSpPr>
        <p:grpSpPr>
          <a:xfrm>
            <a:off x="3355471" y="1471113"/>
            <a:ext cx="4184037" cy="4682481"/>
            <a:chOff x="3437767" y="1471113"/>
            <a:chExt cx="4184037" cy="4682481"/>
          </a:xfrm>
        </p:grpSpPr>
        <p:grpSp>
          <p:nvGrpSpPr>
            <p:cNvPr id="9" name="Group 8"/>
            <p:cNvGrpSpPr/>
            <p:nvPr/>
          </p:nvGrpSpPr>
          <p:grpSpPr>
            <a:xfrm>
              <a:off x="3437767" y="1471113"/>
              <a:ext cx="4184037" cy="4682481"/>
              <a:chOff x="3387195" y="1599679"/>
              <a:chExt cx="4184037" cy="4682481"/>
            </a:xfrm>
          </p:grpSpPr>
          <p:grpSp>
            <p:nvGrpSpPr>
              <p:cNvPr id="10" name="Group 9"/>
              <p:cNvGrpSpPr/>
              <p:nvPr/>
            </p:nvGrpSpPr>
            <p:grpSpPr>
              <a:xfrm>
                <a:off x="3387195" y="1599679"/>
                <a:ext cx="4152228" cy="4682481"/>
                <a:chOff x="4209295" y="1071646"/>
                <a:chExt cx="4152228" cy="4682481"/>
              </a:xfrm>
            </p:grpSpPr>
            <p:sp>
              <p:nvSpPr>
                <p:cNvPr id="19" name="Freeform 18"/>
                <p:cNvSpPr/>
                <p:nvPr/>
              </p:nvSpPr>
              <p:spPr>
                <a:xfrm>
                  <a:off x="4209295" y="2045364"/>
                  <a:ext cx="2950452" cy="2729265"/>
                </a:xfrm>
                <a:custGeom>
                  <a:avLst/>
                  <a:gdLst>
                    <a:gd name="connsiteX0" fmla="*/ 0 w 2950452"/>
                    <a:gd name="connsiteY0" fmla="*/ 1364633 h 2729265"/>
                    <a:gd name="connsiteX1" fmla="*/ 1475226 w 2950452"/>
                    <a:gd name="connsiteY1" fmla="*/ 0 h 2729265"/>
                    <a:gd name="connsiteX2" fmla="*/ 2950452 w 2950452"/>
                    <a:gd name="connsiteY2" fmla="*/ 1364633 h 2729265"/>
                    <a:gd name="connsiteX3" fmla="*/ 1475226 w 2950452"/>
                    <a:gd name="connsiteY3" fmla="*/ 2729266 h 2729265"/>
                    <a:gd name="connsiteX4" fmla="*/ 0 w 2950452"/>
                    <a:gd name="connsiteY4" fmla="*/ 1364633 h 272926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950452" h="2729265">
                      <a:moveTo>
                        <a:pt x="0" y="1364633"/>
                      </a:moveTo>
                      <a:cubicBezTo>
                        <a:pt x="0" y="610967"/>
                        <a:pt x="660481" y="0"/>
                        <a:pt x="1475226" y="0"/>
                      </a:cubicBezTo>
                      <a:cubicBezTo>
                        <a:pt x="2289971" y="0"/>
                        <a:pt x="2950452" y="610967"/>
                        <a:pt x="2950452" y="1364633"/>
                      </a:cubicBezTo>
                      <a:cubicBezTo>
                        <a:pt x="2950452" y="2118299"/>
                        <a:pt x="2289971" y="2729266"/>
                        <a:pt x="1475226" y="2729266"/>
                      </a:cubicBezTo>
                      <a:cubicBezTo>
                        <a:pt x="660481" y="2729266"/>
                        <a:pt x="0" y="2118299"/>
                        <a:pt x="0" y="1364633"/>
                      </a:cubicBezTo>
                      <a:close/>
                    </a:path>
                  </a:pathLst>
                </a:custGeom>
                <a:solidFill>
                  <a:schemeClr val="accent6">
                    <a:alpha val="50000"/>
                  </a:schemeClr>
                </a:solidFill>
              </p:spPr>
              <p:style>
                <a:lnRef idx="2">
                  <a:schemeClr val="lt1">
                    <a:hueOff val="0"/>
                    <a:satOff val="0"/>
                    <a:lumOff val="0"/>
                    <a:alphaOff val="0"/>
                  </a:schemeClr>
                </a:lnRef>
                <a:fillRef idx="1">
                  <a:scrgbClr r="0" g="0" b="0"/>
                </a:fillRef>
                <a:effectRef idx="0">
                  <a:schemeClr val="accent1">
                    <a:alpha val="50000"/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tx1"/>
                </a:fontRef>
              </p:style>
              <p:txBody>
                <a:bodyPr spcFirstLastPara="0" vert="horz" wrap="square" lIns="482884" tIns="450492" rIns="482884" bIns="450492" numCol="1" spcCol="1270" anchor="ctr" anchorCtr="0">
                  <a:noAutofit/>
                </a:bodyPr>
                <a:lstStyle/>
                <a:p>
                  <a:pPr lvl="0" algn="ctr" defTabSz="1778000">
                    <a:lnSpc>
                      <a:spcPct val="90000"/>
                    </a:lnSpc>
                    <a:spcBef>
                      <a:spcPct val="0"/>
                    </a:spcBef>
                    <a:spcAft>
                      <a:spcPts val="600"/>
                    </a:spcAft>
                  </a:pPr>
                  <a:r>
                    <a:rPr lang="en-US" sz="4000" kern="1200" dirty="0" smtClean="0"/>
                    <a:t>GESPC</a:t>
                  </a:r>
                </a:p>
                <a:p>
                  <a:pPr lvl="0" algn="ctr" defTabSz="1778000">
                    <a:lnSpc>
                      <a:spcPct val="90000"/>
                    </a:lnSpc>
                    <a:spcBef>
                      <a:spcPct val="0"/>
                    </a:spcBef>
                    <a:spcAft>
                      <a:spcPts val="600"/>
                    </a:spcAft>
                  </a:pPr>
                  <a:r>
                    <a:rPr lang="en-US" sz="1400" kern="1200" dirty="0" smtClean="0"/>
                    <a:t>Guaranteed Energy Savings Performance Contracting</a:t>
                  </a:r>
                  <a:endParaRPr lang="en-US" sz="1400" kern="1200" dirty="0"/>
                </a:p>
              </p:txBody>
            </p:sp>
            <p:sp>
              <p:nvSpPr>
                <p:cNvPr id="20" name="Freeform 19"/>
                <p:cNvSpPr/>
                <p:nvPr/>
              </p:nvSpPr>
              <p:spPr>
                <a:xfrm>
                  <a:off x="6120013" y="1071646"/>
                  <a:ext cx="1502833" cy="1502833"/>
                </a:xfrm>
                <a:custGeom>
                  <a:avLst/>
                  <a:gdLst>
                    <a:gd name="connsiteX0" fmla="*/ 0 w 1502833"/>
                    <a:gd name="connsiteY0" fmla="*/ 751417 h 1502833"/>
                    <a:gd name="connsiteX1" fmla="*/ 751417 w 1502833"/>
                    <a:gd name="connsiteY1" fmla="*/ 0 h 1502833"/>
                    <a:gd name="connsiteX2" fmla="*/ 1502834 w 1502833"/>
                    <a:gd name="connsiteY2" fmla="*/ 751417 h 1502833"/>
                    <a:gd name="connsiteX3" fmla="*/ 751417 w 1502833"/>
                    <a:gd name="connsiteY3" fmla="*/ 1502834 h 1502833"/>
                    <a:gd name="connsiteX4" fmla="*/ 0 w 1502833"/>
                    <a:gd name="connsiteY4" fmla="*/ 751417 h 150283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502833" h="1502833">
                      <a:moveTo>
                        <a:pt x="0" y="751417"/>
                      </a:moveTo>
                      <a:cubicBezTo>
                        <a:pt x="0" y="336421"/>
                        <a:pt x="336421" y="0"/>
                        <a:pt x="751417" y="0"/>
                      </a:cubicBezTo>
                      <a:cubicBezTo>
                        <a:pt x="1166413" y="0"/>
                        <a:pt x="1502834" y="336421"/>
                        <a:pt x="1502834" y="751417"/>
                      </a:cubicBezTo>
                      <a:cubicBezTo>
                        <a:pt x="1502834" y="1166413"/>
                        <a:pt x="1166413" y="1502834"/>
                        <a:pt x="751417" y="1502834"/>
                      </a:cubicBezTo>
                      <a:cubicBezTo>
                        <a:pt x="336421" y="1502834"/>
                        <a:pt x="0" y="1166413"/>
                        <a:pt x="0" y="751417"/>
                      </a:cubicBezTo>
                      <a:close/>
                    </a:path>
                  </a:pathLst>
                </a:custGeom>
                <a:solidFill>
                  <a:schemeClr val="accent6">
                    <a:alpha val="50000"/>
                  </a:schemeClr>
                </a:solidFill>
              </p:spPr>
              <p:style>
                <a:lnRef idx="2">
                  <a:schemeClr val="lt1">
                    <a:hueOff val="0"/>
                    <a:satOff val="0"/>
                    <a:lumOff val="0"/>
                    <a:alphaOff val="0"/>
                  </a:schemeClr>
                </a:lnRef>
                <a:fillRef idx="1">
                  <a:scrgbClr r="0" g="0" b="0"/>
                </a:fillRef>
                <a:effectRef idx="0">
                  <a:schemeClr val="accent1">
                    <a:alpha val="50000"/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tx1"/>
                </a:fontRef>
              </p:style>
              <p:txBody>
                <a:bodyPr spcFirstLastPara="0" vert="horz" wrap="square" lIns="301365" tIns="301365" rIns="301365" bIns="301365" numCol="1" spcCol="1270" anchor="ctr" anchorCtr="0">
                  <a:noAutofit/>
                </a:bodyPr>
                <a:lstStyle/>
                <a:p>
                  <a:pPr lvl="0" algn="ctr" defTabSz="284480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</a:pPr>
                  <a:endParaRPr lang="en-US" sz="6400" kern="1200" dirty="0"/>
                </a:p>
              </p:txBody>
            </p:sp>
            <p:sp>
              <p:nvSpPr>
                <p:cNvPr id="21" name="Freeform 20"/>
                <p:cNvSpPr/>
                <p:nvPr/>
              </p:nvSpPr>
              <p:spPr>
                <a:xfrm>
                  <a:off x="6858690" y="2062877"/>
                  <a:ext cx="1502833" cy="1502833"/>
                </a:xfrm>
                <a:custGeom>
                  <a:avLst/>
                  <a:gdLst>
                    <a:gd name="connsiteX0" fmla="*/ 0 w 1502833"/>
                    <a:gd name="connsiteY0" fmla="*/ 751417 h 1502833"/>
                    <a:gd name="connsiteX1" fmla="*/ 751417 w 1502833"/>
                    <a:gd name="connsiteY1" fmla="*/ 0 h 1502833"/>
                    <a:gd name="connsiteX2" fmla="*/ 1502834 w 1502833"/>
                    <a:gd name="connsiteY2" fmla="*/ 751417 h 1502833"/>
                    <a:gd name="connsiteX3" fmla="*/ 751417 w 1502833"/>
                    <a:gd name="connsiteY3" fmla="*/ 1502834 h 1502833"/>
                    <a:gd name="connsiteX4" fmla="*/ 0 w 1502833"/>
                    <a:gd name="connsiteY4" fmla="*/ 751417 h 150283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502833" h="1502833">
                      <a:moveTo>
                        <a:pt x="0" y="751417"/>
                      </a:moveTo>
                      <a:cubicBezTo>
                        <a:pt x="0" y="336421"/>
                        <a:pt x="336421" y="0"/>
                        <a:pt x="751417" y="0"/>
                      </a:cubicBezTo>
                      <a:cubicBezTo>
                        <a:pt x="1166413" y="0"/>
                        <a:pt x="1502834" y="336421"/>
                        <a:pt x="1502834" y="751417"/>
                      </a:cubicBezTo>
                      <a:cubicBezTo>
                        <a:pt x="1502834" y="1166413"/>
                        <a:pt x="1166413" y="1502834"/>
                        <a:pt x="751417" y="1502834"/>
                      </a:cubicBezTo>
                      <a:cubicBezTo>
                        <a:pt x="336421" y="1502834"/>
                        <a:pt x="0" y="1166413"/>
                        <a:pt x="0" y="751417"/>
                      </a:cubicBezTo>
                      <a:close/>
                    </a:path>
                  </a:pathLst>
                </a:custGeom>
                <a:solidFill>
                  <a:schemeClr val="accent6">
                    <a:alpha val="50000"/>
                  </a:schemeClr>
                </a:solidFill>
              </p:spPr>
              <p:style>
                <a:lnRef idx="2">
                  <a:schemeClr val="lt1">
                    <a:hueOff val="0"/>
                    <a:satOff val="0"/>
                    <a:lumOff val="0"/>
                    <a:alphaOff val="0"/>
                  </a:schemeClr>
                </a:lnRef>
                <a:fillRef idx="1">
                  <a:scrgbClr r="0" g="0" b="0"/>
                </a:fillRef>
                <a:effectRef idx="0">
                  <a:schemeClr val="accent1">
                    <a:alpha val="50000"/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tx1"/>
                </a:fontRef>
              </p:style>
              <p:txBody>
                <a:bodyPr spcFirstLastPara="0" vert="horz" wrap="square" lIns="301365" tIns="301365" rIns="301365" bIns="301365" numCol="1" spcCol="1270" anchor="ctr" anchorCtr="0">
                  <a:noAutofit/>
                </a:bodyPr>
                <a:lstStyle/>
                <a:p>
                  <a:pPr lvl="0" algn="ctr" defTabSz="284480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</a:pPr>
                  <a:endParaRPr lang="en-US" sz="6400" kern="1200" dirty="0"/>
                </a:p>
              </p:txBody>
            </p:sp>
            <p:sp>
              <p:nvSpPr>
                <p:cNvPr id="22" name="Freeform 21"/>
                <p:cNvSpPr/>
                <p:nvPr/>
              </p:nvSpPr>
              <p:spPr>
                <a:xfrm>
                  <a:off x="6858690" y="3272604"/>
                  <a:ext cx="1502833" cy="1502833"/>
                </a:xfrm>
                <a:custGeom>
                  <a:avLst/>
                  <a:gdLst>
                    <a:gd name="connsiteX0" fmla="*/ 0 w 1502833"/>
                    <a:gd name="connsiteY0" fmla="*/ 751417 h 1502833"/>
                    <a:gd name="connsiteX1" fmla="*/ 751417 w 1502833"/>
                    <a:gd name="connsiteY1" fmla="*/ 0 h 1502833"/>
                    <a:gd name="connsiteX2" fmla="*/ 1502834 w 1502833"/>
                    <a:gd name="connsiteY2" fmla="*/ 751417 h 1502833"/>
                    <a:gd name="connsiteX3" fmla="*/ 751417 w 1502833"/>
                    <a:gd name="connsiteY3" fmla="*/ 1502834 h 1502833"/>
                    <a:gd name="connsiteX4" fmla="*/ 0 w 1502833"/>
                    <a:gd name="connsiteY4" fmla="*/ 751417 h 150283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502833" h="1502833">
                      <a:moveTo>
                        <a:pt x="0" y="751417"/>
                      </a:moveTo>
                      <a:cubicBezTo>
                        <a:pt x="0" y="336421"/>
                        <a:pt x="336421" y="0"/>
                        <a:pt x="751417" y="0"/>
                      </a:cubicBezTo>
                      <a:cubicBezTo>
                        <a:pt x="1166413" y="0"/>
                        <a:pt x="1502834" y="336421"/>
                        <a:pt x="1502834" y="751417"/>
                      </a:cubicBezTo>
                      <a:cubicBezTo>
                        <a:pt x="1502834" y="1166413"/>
                        <a:pt x="1166413" y="1502834"/>
                        <a:pt x="751417" y="1502834"/>
                      </a:cubicBezTo>
                      <a:cubicBezTo>
                        <a:pt x="336421" y="1502834"/>
                        <a:pt x="0" y="1166413"/>
                        <a:pt x="0" y="751417"/>
                      </a:cubicBezTo>
                      <a:close/>
                    </a:path>
                  </a:pathLst>
                </a:custGeom>
                <a:solidFill>
                  <a:schemeClr val="accent6">
                    <a:alpha val="50000"/>
                  </a:schemeClr>
                </a:solidFill>
              </p:spPr>
              <p:style>
                <a:lnRef idx="2">
                  <a:schemeClr val="lt1">
                    <a:hueOff val="0"/>
                    <a:satOff val="0"/>
                    <a:lumOff val="0"/>
                    <a:alphaOff val="0"/>
                  </a:schemeClr>
                </a:lnRef>
                <a:fillRef idx="1">
                  <a:scrgbClr r="0" g="0" b="0"/>
                </a:fillRef>
                <a:effectRef idx="0">
                  <a:schemeClr val="accent1">
                    <a:alpha val="50000"/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tx1"/>
                </a:fontRef>
              </p:style>
              <p:txBody>
                <a:bodyPr spcFirstLastPara="0" vert="horz" wrap="square" lIns="301365" tIns="301365" rIns="301365" bIns="301365" numCol="1" spcCol="1270" anchor="ctr" anchorCtr="0">
                  <a:noAutofit/>
                </a:bodyPr>
                <a:lstStyle/>
                <a:p>
                  <a:pPr lvl="0" algn="ctr" defTabSz="284480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</a:pPr>
                  <a:endParaRPr lang="en-US" sz="6400" kern="1200" dirty="0"/>
                </a:p>
              </p:txBody>
            </p:sp>
            <p:sp>
              <p:nvSpPr>
                <p:cNvPr id="23" name="Freeform 22"/>
                <p:cNvSpPr/>
                <p:nvPr/>
              </p:nvSpPr>
              <p:spPr>
                <a:xfrm>
                  <a:off x="6147630" y="4251294"/>
                  <a:ext cx="1502833" cy="1502833"/>
                </a:xfrm>
                <a:custGeom>
                  <a:avLst/>
                  <a:gdLst>
                    <a:gd name="connsiteX0" fmla="*/ 0 w 1502833"/>
                    <a:gd name="connsiteY0" fmla="*/ 751417 h 1502833"/>
                    <a:gd name="connsiteX1" fmla="*/ 751417 w 1502833"/>
                    <a:gd name="connsiteY1" fmla="*/ 0 h 1502833"/>
                    <a:gd name="connsiteX2" fmla="*/ 1502834 w 1502833"/>
                    <a:gd name="connsiteY2" fmla="*/ 751417 h 1502833"/>
                    <a:gd name="connsiteX3" fmla="*/ 751417 w 1502833"/>
                    <a:gd name="connsiteY3" fmla="*/ 1502834 h 1502833"/>
                    <a:gd name="connsiteX4" fmla="*/ 0 w 1502833"/>
                    <a:gd name="connsiteY4" fmla="*/ 751417 h 150283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502833" h="1502833">
                      <a:moveTo>
                        <a:pt x="0" y="751417"/>
                      </a:moveTo>
                      <a:cubicBezTo>
                        <a:pt x="0" y="336421"/>
                        <a:pt x="336421" y="0"/>
                        <a:pt x="751417" y="0"/>
                      </a:cubicBezTo>
                      <a:cubicBezTo>
                        <a:pt x="1166413" y="0"/>
                        <a:pt x="1502834" y="336421"/>
                        <a:pt x="1502834" y="751417"/>
                      </a:cubicBezTo>
                      <a:cubicBezTo>
                        <a:pt x="1502834" y="1166413"/>
                        <a:pt x="1166413" y="1502834"/>
                        <a:pt x="751417" y="1502834"/>
                      </a:cubicBezTo>
                      <a:cubicBezTo>
                        <a:pt x="336421" y="1502834"/>
                        <a:pt x="0" y="1166413"/>
                        <a:pt x="0" y="751417"/>
                      </a:cubicBezTo>
                      <a:close/>
                    </a:path>
                  </a:pathLst>
                </a:custGeom>
                <a:solidFill>
                  <a:srgbClr val="FF6600">
                    <a:alpha val="50000"/>
                  </a:srgbClr>
                </a:solidFill>
              </p:spPr>
              <p:style>
                <a:lnRef idx="2">
                  <a:schemeClr val="lt1">
                    <a:hueOff val="0"/>
                    <a:satOff val="0"/>
                    <a:lumOff val="0"/>
                    <a:alphaOff val="0"/>
                  </a:schemeClr>
                </a:lnRef>
                <a:fillRef idx="1">
                  <a:scrgbClr r="0" g="0" b="0"/>
                </a:fillRef>
                <a:effectRef idx="0">
                  <a:schemeClr val="accent1">
                    <a:alpha val="50000"/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tx1"/>
                </a:fontRef>
              </p:style>
              <p:txBody>
                <a:bodyPr spcFirstLastPara="0" vert="horz" wrap="square" lIns="301365" tIns="301365" rIns="301365" bIns="301365" numCol="1" spcCol="1270" anchor="ctr" anchorCtr="0">
                  <a:noAutofit/>
                </a:bodyPr>
                <a:lstStyle/>
                <a:p>
                  <a:pPr lvl="0" algn="ctr" defTabSz="284480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</a:pPr>
                  <a:endParaRPr lang="en-US" sz="6400" kern="1200" dirty="0"/>
                </a:p>
              </p:txBody>
            </p:sp>
          </p:grpSp>
          <p:sp>
            <p:nvSpPr>
              <p:cNvPr id="11" name="TextBox 10"/>
              <p:cNvSpPr txBox="1"/>
              <p:nvPr/>
            </p:nvSpPr>
            <p:spPr>
              <a:xfrm>
                <a:off x="5980176" y="2916936"/>
                <a:ext cx="1591056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smtClean="0"/>
                  <a:t>Established Gubernatorial Support</a:t>
                </a:r>
                <a:endParaRPr lang="en-US" dirty="0"/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6199632" y="4099191"/>
                <a:ext cx="1243584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smtClean="0"/>
                  <a:t>Consensus Decision Makers</a:t>
                </a:r>
                <a:endParaRPr lang="en-US" dirty="0"/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5367528" y="5180634"/>
                <a:ext cx="1472184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smtClean="0"/>
                  <a:t>Prequalified Providers</a:t>
                </a:r>
                <a:endParaRPr lang="en-US" dirty="0"/>
              </a:p>
            </p:txBody>
          </p:sp>
        </p:grpSp>
        <p:sp>
          <p:nvSpPr>
            <p:cNvPr id="30" name="TextBox 29"/>
            <p:cNvSpPr txBox="1"/>
            <p:nvPr/>
          </p:nvSpPr>
          <p:spPr>
            <a:xfrm>
              <a:off x="5541264" y="1847088"/>
              <a:ext cx="123444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Enabling Legislation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639851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193024" y="910136"/>
            <a:ext cx="3998976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3200" dirty="0" smtClean="0"/>
              <a:t>Procurement Agreements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en-US" dirty="0" smtClean="0"/>
              <a:t>RFQ for Providers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en-US" dirty="0" smtClean="0"/>
              <a:t>RFQ for Projects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en-US" dirty="0" smtClean="0"/>
              <a:t>Selection Guides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en-US" dirty="0" smtClean="0"/>
              <a:t>Interview Concepts and Questions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3200" dirty="0"/>
              <a:t>Legal Instruments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en-US" dirty="0" smtClean="0"/>
              <a:t>Vetted to abide by state statute and practices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en-US" dirty="0" smtClean="0"/>
              <a:t>Resolves terms and conditions completely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en-US" dirty="0" smtClean="0"/>
              <a:t>Schedules for completeness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3200" dirty="0" smtClean="0"/>
              <a:t>Guidance Documents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3200" dirty="0" smtClean="0"/>
              <a:t>Reporting </a:t>
            </a:r>
            <a:r>
              <a:rPr lang="en-US" sz="3200" dirty="0"/>
              <a:t>Templates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3432774" y="1471113"/>
            <a:ext cx="4184037" cy="5056308"/>
            <a:chOff x="3387195" y="1599679"/>
            <a:chExt cx="4184037" cy="5056308"/>
          </a:xfrm>
        </p:grpSpPr>
        <p:grpSp>
          <p:nvGrpSpPr>
            <p:cNvPr id="11" name="Group 10"/>
            <p:cNvGrpSpPr/>
            <p:nvPr/>
          </p:nvGrpSpPr>
          <p:grpSpPr>
            <a:xfrm>
              <a:off x="3387195" y="1599679"/>
              <a:ext cx="4152228" cy="5056308"/>
              <a:chOff x="4209295" y="1071646"/>
              <a:chExt cx="4152228" cy="5056308"/>
            </a:xfrm>
          </p:grpSpPr>
          <p:sp>
            <p:nvSpPr>
              <p:cNvPr id="20" name="Freeform 19"/>
              <p:cNvSpPr/>
              <p:nvPr/>
            </p:nvSpPr>
            <p:spPr>
              <a:xfrm>
                <a:off x="4209295" y="2045364"/>
                <a:ext cx="2950452" cy="2729265"/>
              </a:xfrm>
              <a:custGeom>
                <a:avLst/>
                <a:gdLst>
                  <a:gd name="connsiteX0" fmla="*/ 0 w 2950452"/>
                  <a:gd name="connsiteY0" fmla="*/ 1364633 h 2729265"/>
                  <a:gd name="connsiteX1" fmla="*/ 1475226 w 2950452"/>
                  <a:gd name="connsiteY1" fmla="*/ 0 h 2729265"/>
                  <a:gd name="connsiteX2" fmla="*/ 2950452 w 2950452"/>
                  <a:gd name="connsiteY2" fmla="*/ 1364633 h 2729265"/>
                  <a:gd name="connsiteX3" fmla="*/ 1475226 w 2950452"/>
                  <a:gd name="connsiteY3" fmla="*/ 2729266 h 2729265"/>
                  <a:gd name="connsiteX4" fmla="*/ 0 w 2950452"/>
                  <a:gd name="connsiteY4" fmla="*/ 1364633 h 272926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950452" h="2729265">
                    <a:moveTo>
                      <a:pt x="0" y="1364633"/>
                    </a:moveTo>
                    <a:cubicBezTo>
                      <a:pt x="0" y="610967"/>
                      <a:pt x="660481" y="0"/>
                      <a:pt x="1475226" y="0"/>
                    </a:cubicBezTo>
                    <a:cubicBezTo>
                      <a:pt x="2289971" y="0"/>
                      <a:pt x="2950452" y="610967"/>
                      <a:pt x="2950452" y="1364633"/>
                    </a:cubicBezTo>
                    <a:cubicBezTo>
                      <a:pt x="2950452" y="2118299"/>
                      <a:pt x="2289971" y="2729266"/>
                      <a:pt x="1475226" y="2729266"/>
                    </a:cubicBezTo>
                    <a:cubicBezTo>
                      <a:pt x="660481" y="2729266"/>
                      <a:pt x="0" y="2118299"/>
                      <a:pt x="0" y="1364633"/>
                    </a:cubicBezTo>
                    <a:close/>
                  </a:path>
                </a:pathLst>
              </a:custGeom>
              <a:solidFill>
                <a:schemeClr val="accent6">
                  <a:alpha val="50000"/>
                </a:schemeClr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1">
                  <a:alpha val="5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/>
              </a:fontRef>
            </p:style>
            <p:txBody>
              <a:bodyPr spcFirstLastPara="0" vert="horz" wrap="square" lIns="482884" tIns="450492" rIns="482884" bIns="450492" numCol="1" spcCol="1270" anchor="ctr" anchorCtr="0">
                <a:noAutofit/>
              </a:bodyPr>
              <a:lstStyle/>
              <a:p>
                <a:pPr lvl="0" algn="ctr" defTabSz="1778000">
                  <a:lnSpc>
                    <a:spcPct val="90000"/>
                  </a:lnSpc>
                  <a:spcBef>
                    <a:spcPct val="0"/>
                  </a:spcBef>
                  <a:spcAft>
                    <a:spcPts val="600"/>
                  </a:spcAft>
                </a:pPr>
                <a:r>
                  <a:rPr lang="en-US" sz="4000" kern="1200" dirty="0" smtClean="0"/>
                  <a:t>GESPC</a:t>
                </a:r>
              </a:p>
              <a:p>
                <a:pPr lvl="0" algn="ctr" defTabSz="1778000">
                  <a:lnSpc>
                    <a:spcPct val="90000"/>
                  </a:lnSpc>
                  <a:spcBef>
                    <a:spcPct val="0"/>
                  </a:spcBef>
                  <a:spcAft>
                    <a:spcPts val="600"/>
                  </a:spcAft>
                </a:pPr>
                <a:r>
                  <a:rPr lang="en-US" sz="1400" kern="1200" dirty="0" smtClean="0"/>
                  <a:t>Guaranteed Energy Savings Performance Contracting</a:t>
                </a:r>
                <a:endParaRPr lang="en-US" sz="1400" kern="1200" dirty="0"/>
              </a:p>
            </p:txBody>
          </p:sp>
          <p:sp>
            <p:nvSpPr>
              <p:cNvPr id="21" name="Freeform 20"/>
              <p:cNvSpPr/>
              <p:nvPr/>
            </p:nvSpPr>
            <p:spPr>
              <a:xfrm>
                <a:off x="6120013" y="1071646"/>
                <a:ext cx="1502833" cy="1502833"/>
              </a:xfrm>
              <a:custGeom>
                <a:avLst/>
                <a:gdLst>
                  <a:gd name="connsiteX0" fmla="*/ 0 w 1502833"/>
                  <a:gd name="connsiteY0" fmla="*/ 751417 h 1502833"/>
                  <a:gd name="connsiteX1" fmla="*/ 751417 w 1502833"/>
                  <a:gd name="connsiteY1" fmla="*/ 0 h 1502833"/>
                  <a:gd name="connsiteX2" fmla="*/ 1502834 w 1502833"/>
                  <a:gd name="connsiteY2" fmla="*/ 751417 h 1502833"/>
                  <a:gd name="connsiteX3" fmla="*/ 751417 w 1502833"/>
                  <a:gd name="connsiteY3" fmla="*/ 1502834 h 1502833"/>
                  <a:gd name="connsiteX4" fmla="*/ 0 w 1502833"/>
                  <a:gd name="connsiteY4" fmla="*/ 751417 h 15028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502833" h="1502833">
                    <a:moveTo>
                      <a:pt x="0" y="751417"/>
                    </a:moveTo>
                    <a:cubicBezTo>
                      <a:pt x="0" y="336421"/>
                      <a:pt x="336421" y="0"/>
                      <a:pt x="751417" y="0"/>
                    </a:cubicBezTo>
                    <a:cubicBezTo>
                      <a:pt x="1166413" y="0"/>
                      <a:pt x="1502834" y="336421"/>
                      <a:pt x="1502834" y="751417"/>
                    </a:cubicBezTo>
                    <a:cubicBezTo>
                      <a:pt x="1502834" y="1166413"/>
                      <a:pt x="1166413" y="1502834"/>
                      <a:pt x="751417" y="1502834"/>
                    </a:cubicBezTo>
                    <a:cubicBezTo>
                      <a:pt x="336421" y="1502834"/>
                      <a:pt x="0" y="1166413"/>
                      <a:pt x="0" y="751417"/>
                    </a:cubicBezTo>
                    <a:close/>
                  </a:path>
                </a:pathLst>
              </a:custGeom>
              <a:solidFill>
                <a:schemeClr val="accent6">
                  <a:alpha val="50000"/>
                </a:schemeClr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1">
                  <a:alpha val="5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/>
              </a:fontRef>
            </p:style>
            <p:txBody>
              <a:bodyPr spcFirstLastPara="0" vert="horz" wrap="square" lIns="301365" tIns="301365" rIns="301365" bIns="301365" numCol="1" spcCol="1270" anchor="ctr" anchorCtr="0">
                <a:noAutofit/>
              </a:bodyPr>
              <a:lstStyle/>
              <a:p>
                <a:pPr lvl="0" algn="ctr" defTabSz="28448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sz="6400" kern="1200" dirty="0"/>
              </a:p>
            </p:txBody>
          </p:sp>
          <p:sp>
            <p:nvSpPr>
              <p:cNvPr id="22" name="Freeform 21"/>
              <p:cNvSpPr/>
              <p:nvPr/>
            </p:nvSpPr>
            <p:spPr>
              <a:xfrm>
                <a:off x="6858690" y="2062877"/>
                <a:ext cx="1502833" cy="1502833"/>
              </a:xfrm>
              <a:custGeom>
                <a:avLst/>
                <a:gdLst>
                  <a:gd name="connsiteX0" fmla="*/ 0 w 1502833"/>
                  <a:gd name="connsiteY0" fmla="*/ 751417 h 1502833"/>
                  <a:gd name="connsiteX1" fmla="*/ 751417 w 1502833"/>
                  <a:gd name="connsiteY1" fmla="*/ 0 h 1502833"/>
                  <a:gd name="connsiteX2" fmla="*/ 1502834 w 1502833"/>
                  <a:gd name="connsiteY2" fmla="*/ 751417 h 1502833"/>
                  <a:gd name="connsiteX3" fmla="*/ 751417 w 1502833"/>
                  <a:gd name="connsiteY3" fmla="*/ 1502834 h 1502833"/>
                  <a:gd name="connsiteX4" fmla="*/ 0 w 1502833"/>
                  <a:gd name="connsiteY4" fmla="*/ 751417 h 15028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502833" h="1502833">
                    <a:moveTo>
                      <a:pt x="0" y="751417"/>
                    </a:moveTo>
                    <a:cubicBezTo>
                      <a:pt x="0" y="336421"/>
                      <a:pt x="336421" y="0"/>
                      <a:pt x="751417" y="0"/>
                    </a:cubicBezTo>
                    <a:cubicBezTo>
                      <a:pt x="1166413" y="0"/>
                      <a:pt x="1502834" y="336421"/>
                      <a:pt x="1502834" y="751417"/>
                    </a:cubicBezTo>
                    <a:cubicBezTo>
                      <a:pt x="1502834" y="1166413"/>
                      <a:pt x="1166413" y="1502834"/>
                      <a:pt x="751417" y="1502834"/>
                    </a:cubicBezTo>
                    <a:cubicBezTo>
                      <a:pt x="336421" y="1502834"/>
                      <a:pt x="0" y="1166413"/>
                      <a:pt x="0" y="751417"/>
                    </a:cubicBezTo>
                    <a:close/>
                  </a:path>
                </a:pathLst>
              </a:custGeom>
              <a:solidFill>
                <a:schemeClr val="accent6">
                  <a:alpha val="50000"/>
                </a:schemeClr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1">
                  <a:alpha val="5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/>
              </a:fontRef>
            </p:style>
            <p:txBody>
              <a:bodyPr spcFirstLastPara="0" vert="horz" wrap="square" lIns="301365" tIns="301365" rIns="301365" bIns="301365" numCol="1" spcCol="1270" anchor="ctr" anchorCtr="0">
                <a:noAutofit/>
              </a:bodyPr>
              <a:lstStyle/>
              <a:p>
                <a:pPr lvl="0" algn="ctr" defTabSz="28448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sz="6400" kern="1200" dirty="0"/>
              </a:p>
            </p:txBody>
          </p:sp>
          <p:sp>
            <p:nvSpPr>
              <p:cNvPr id="23" name="Freeform 22"/>
              <p:cNvSpPr/>
              <p:nvPr/>
            </p:nvSpPr>
            <p:spPr>
              <a:xfrm>
                <a:off x="6858690" y="3272604"/>
                <a:ext cx="1502833" cy="1502833"/>
              </a:xfrm>
              <a:custGeom>
                <a:avLst/>
                <a:gdLst>
                  <a:gd name="connsiteX0" fmla="*/ 0 w 1502833"/>
                  <a:gd name="connsiteY0" fmla="*/ 751417 h 1502833"/>
                  <a:gd name="connsiteX1" fmla="*/ 751417 w 1502833"/>
                  <a:gd name="connsiteY1" fmla="*/ 0 h 1502833"/>
                  <a:gd name="connsiteX2" fmla="*/ 1502834 w 1502833"/>
                  <a:gd name="connsiteY2" fmla="*/ 751417 h 1502833"/>
                  <a:gd name="connsiteX3" fmla="*/ 751417 w 1502833"/>
                  <a:gd name="connsiteY3" fmla="*/ 1502834 h 1502833"/>
                  <a:gd name="connsiteX4" fmla="*/ 0 w 1502833"/>
                  <a:gd name="connsiteY4" fmla="*/ 751417 h 15028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502833" h="1502833">
                    <a:moveTo>
                      <a:pt x="0" y="751417"/>
                    </a:moveTo>
                    <a:cubicBezTo>
                      <a:pt x="0" y="336421"/>
                      <a:pt x="336421" y="0"/>
                      <a:pt x="751417" y="0"/>
                    </a:cubicBezTo>
                    <a:cubicBezTo>
                      <a:pt x="1166413" y="0"/>
                      <a:pt x="1502834" y="336421"/>
                      <a:pt x="1502834" y="751417"/>
                    </a:cubicBezTo>
                    <a:cubicBezTo>
                      <a:pt x="1502834" y="1166413"/>
                      <a:pt x="1166413" y="1502834"/>
                      <a:pt x="751417" y="1502834"/>
                    </a:cubicBezTo>
                    <a:cubicBezTo>
                      <a:pt x="336421" y="1502834"/>
                      <a:pt x="0" y="1166413"/>
                      <a:pt x="0" y="751417"/>
                    </a:cubicBezTo>
                    <a:close/>
                  </a:path>
                </a:pathLst>
              </a:custGeom>
              <a:solidFill>
                <a:schemeClr val="accent6">
                  <a:alpha val="50000"/>
                </a:schemeClr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1">
                  <a:alpha val="5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/>
              </a:fontRef>
            </p:style>
            <p:txBody>
              <a:bodyPr spcFirstLastPara="0" vert="horz" wrap="square" lIns="301365" tIns="301365" rIns="301365" bIns="301365" numCol="1" spcCol="1270" anchor="ctr" anchorCtr="0">
                <a:noAutofit/>
              </a:bodyPr>
              <a:lstStyle/>
              <a:p>
                <a:pPr lvl="0" algn="ctr" defTabSz="28448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sz="6400" kern="1200" dirty="0"/>
              </a:p>
            </p:txBody>
          </p:sp>
          <p:sp>
            <p:nvSpPr>
              <p:cNvPr id="24" name="Freeform 23"/>
              <p:cNvSpPr/>
              <p:nvPr/>
            </p:nvSpPr>
            <p:spPr>
              <a:xfrm>
                <a:off x="6147630" y="4251294"/>
                <a:ext cx="1502833" cy="1502833"/>
              </a:xfrm>
              <a:custGeom>
                <a:avLst/>
                <a:gdLst>
                  <a:gd name="connsiteX0" fmla="*/ 0 w 1502833"/>
                  <a:gd name="connsiteY0" fmla="*/ 751417 h 1502833"/>
                  <a:gd name="connsiteX1" fmla="*/ 751417 w 1502833"/>
                  <a:gd name="connsiteY1" fmla="*/ 0 h 1502833"/>
                  <a:gd name="connsiteX2" fmla="*/ 1502834 w 1502833"/>
                  <a:gd name="connsiteY2" fmla="*/ 751417 h 1502833"/>
                  <a:gd name="connsiteX3" fmla="*/ 751417 w 1502833"/>
                  <a:gd name="connsiteY3" fmla="*/ 1502834 h 1502833"/>
                  <a:gd name="connsiteX4" fmla="*/ 0 w 1502833"/>
                  <a:gd name="connsiteY4" fmla="*/ 751417 h 15028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502833" h="1502833">
                    <a:moveTo>
                      <a:pt x="0" y="751417"/>
                    </a:moveTo>
                    <a:cubicBezTo>
                      <a:pt x="0" y="336421"/>
                      <a:pt x="336421" y="0"/>
                      <a:pt x="751417" y="0"/>
                    </a:cubicBezTo>
                    <a:cubicBezTo>
                      <a:pt x="1166413" y="0"/>
                      <a:pt x="1502834" y="336421"/>
                      <a:pt x="1502834" y="751417"/>
                    </a:cubicBezTo>
                    <a:cubicBezTo>
                      <a:pt x="1502834" y="1166413"/>
                      <a:pt x="1166413" y="1502834"/>
                      <a:pt x="751417" y="1502834"/>
                    </a:cubicBezTo>
                    <a:cubicBezTo>
                      <a:pt x="336421" y="1502834"/>
                      <a:pt x="0" y="1166413"/>
                      <a:pt x="0" y="751417"/>
                    </a:cubicBezTo>
                    <a:close/>
                  </a:path>
                </a:pathLst>
              </a:custGeom>
              <a:solidFill>
                <a:schemeClr val="accent6">
                  <a:alpha val="50000"/>
                </a:schemeClr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1">
                  <a:alpha val="5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/>
              </a:fontRef>
            </p:style>
            <p:txBody>
              <a:bodyPr spcFirstLastPara="0" vert="horz" wrap="square" lIns="301365" tIns="301365" rIns="301365" bIns="301365" numCol="1" spcCol="1270" anchor="ctr" anchorCtr="0">
                <a:noAutofit/>
              </a:bodyPr>
              <a:lstStyle/>
              <a:p>
                <a:pPr lvl="0" algn="ctr" defTabSz="28448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sz="6400" kern="1200" dirty="0"/>
              </a:p>
            </p:txBody>
          </p:sp>
          <p:sp>
            <p:nvSpPr>
              <p:cNvPr id="25" name="Freeform 24"/>
              <p:cNvSpPr/>
              <p:nvPr/>
            </p:nvSpPr>
            <p:spPr>
              <a:xfrm>
                <a:off x="4997111" y="4625121"/>
                <a:ext cx="1502833" cy="1502833"/>
              </a:xfrm>
              <a:custGeom>
                <a:avLst/>
                <a:gdLst>
                  <a:gd name="connsiteX0" fmla="*/ 0 w 1502833"/>
                  <a:gd name="connsiteY0" fmla="*/ 751417 h 1502833"/>
                  <a:gd name="connsiteX1" fmla="*/ 751417 w 1502833"/>
                  <a:gd name="connsiteY1" fmla="*/ 0 h 1502833"/>
                  <a:gd name="connsiteX2" fmla="*/ 1502834 w 1502833"/>
                  <a:gd name="connsiteY2" fmla="*/ 751417 h 1502833"/>
                  <a:gd name="connsiteX3" fmla="*/ 751417 w 1502833"/>
                  <a:gd name="connsiteY3" fmla="*/ 1502834 h 1502833"/>
                  <a:gd name="connsiteX4" fmla="*/ 0 w 1502833"/>
                  <a:gd name="connsiteY4" fmla="*/ 751417 h 15028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502833" h="1502833">
                    <a:moveTo>
                      <a:pt x="0" y="751417"/>
                    </a:moveTo>
                    <a:cubicBezTo>
                      <a:pt x="0" y="336421"/>
                      <a:pt x="336421" y="0"/>
                      <a:pt x="751417" y="0"/>
                    </a:cubicBezTo>
                    <a:cubicBezTo>
                      <a:pt x="1166413" y="0"/>
                      <a:pt x="1502834" y="336421"/>
                      <a:pt x="1502834" y="751417"/>
                    </a:cubicBezTo>
                    <a:cubicBezTo>
                      <a:pt x="1502834" y="1166413"/>
                      <a:pt x="1166413" y="1502834"/>
                      <a:pt x="751417" y="1502834"/>
                    </a:cubicBezTo>
                    <a:cubicBezTo>
                      <a:pt x="336421" y="1502834"/>
                      <a:pt x="0" y="1166413"/>
                      <a:pt x="0" y="751417"/>
                    </a:cubicBezTo>
                    <a:close/>
                  </a:path>
                </a:pathLst>
              </a:custGeom>
              <a:solidFill>
                <a:srgbClr val="FF6600">
                  <a:alpha val="50000"/>
                </a:srgbClr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1">
                  <a:alpha val="5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/>
              </a:fontRef>
            </p:style>
            <p:txBody>
              <a:bodyPr spcFirstLastPara="0" vert="horz" wrap="square" lIns="301365" tIns="301365" rIns="301365" bIns="301365" numCol="1" spcCol="1270" anchor="ctr" anchorCtr="0">
                <a:noAutofit/>
              </a:bodyPr>
              <a:lstStyle/>
              <a:p>
                <a:pPr lvl="0" algn="ctr" defTabSz="28448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sz="6400" kern="1200" dirty="0"/>
              </a:p>
            </p:txBody>
          </p:sp>
        </p:grpSp>
        <p:sp>
          <p:nvSpPr>
            <p:cNvPr id="12" name="TextBox 11"/>
            <p:cNvSpPr txBox="1"/>
            <p:nvPr/>
          </p:nvSpPr>
          <p:spPr>
            <a:xfrm>
              <a:off x="5980176" y="2916936"/>
              <a:ext cx="1591056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Established Gubernatorial Support</a:t>
              </a:r>
              <a:endParaRPr lang="en-US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6199632" y="4099191"/>
              <a:ext cx="1243584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Consensus Decision Makers</a:t>
              </a:r>
              <a:endParaRPr lang="en-US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5367528" y="5180634"/>
              <a:ext cx="14721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Prequalified Providers</a:t>
              </a:r>
              <a:endParaRPr lang="en-US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4216908" y="5637720"/>
              <a:ext cx="143560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Standardized Documents</a:t>
              </a:r>
              <a:endParaRPr lang="en-US" dirty="0"/>
            </a:p>
          </p:txBody>
        </p:sp>
      </p:grpSp>
      <p:sp>
        <p:nvSpPr>
          <p:cNvPr id="31" name="TextBox 30"/>
          <p:cNvSpPr txBox="1"/>
          <p:nvPr/>
        </p:nvSpPr>
        <p:spPr>
          <a:xfrm>
            <a:off x="5495544" y="1883664"/>
            <a:ext cx="11887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Enabling Legislation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904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763256" y="1956816"/>
            <a:ext cx="3941064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3200" dirty="0" smtClean="0"/>
              <a:t>Stable funding from the state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3200" dirty="0" smtClean="0"/>
              <a:t>Self funding support from projects</a:t>
            </a:r>
          </a:p>
          <a:p>
            <a:r>
              <a:rPr lang="en-US" sz="3200" dirty="0"/>
              <a:t> </a:t>
            </a:r>
            <a:r>
              <a:rPr lang="en-US" sz="3200" dirty="0" smtClean="0"/>
              <a:t>     </a:t>
            </a:r>
            <a:r>
              <a:rPr lang="en-US" sz="2800" dirty="0" smtClean="0"/>
              <a:t>full term support</a:t>
            </a:r>
            <a:r>
              <a:rPr lang="en-US" sz="2400" dirty="0" smtClean="0"/>
              <a:t>		Solicitation</a:t>
            </a:r>
          </a:p>
          <a:p>
            <a:r>
              <a:rPr lang="en-US" sz="2400" dirty="0"/>
              <a:t>	</a:t>
            </a:r>
            <a:r>
              <a:rPr lang="en-US" sz="2400" dirty="0" smtClean="0"/>
              <a:t>IGA Development</a:t>
            </a:r>
          </a:p>
          <a:p>
            <a:r>
              <a:rPr lang="en-US" sz="2400" dirty="0"/>
              <a:t>	</a:t>
            </a:r>
            <a:r>
              <a:rPr lang="en-US" sz="2400" dirty="0" smtClean="0"/>
              <a:t>Construction</a:t>
            </a:r>
          </a:p>
          <a:p>
            <a:r>
              <a:rPr lang="en-US" sz="2400" dirty="0"/>
              <a:t>	</a:t>
            </a:r>
            <a:r>
              <a:rPr lang="en-US" sz="2400" dirty="0" smtClean="0"/>
              <a:t>Measurement and                         	    Verification</a:t>
            </a:r>
          </a:p>
          <a:p>
            <a:r>
              <a:rPr lang="en-US" sz="3200" dirty="0"/>
              <a:t>	</a:t>
            </a:r>
          </a:p>
        </p:txBody>
      </p:sp>
      <p:grpSp>
        <p:nvGrpSpPr>
          <p:cNvPr id="31" name="Group 30"/>
          <p:cNvGrpSpPr/>
          <p:nvPr/>
        </p:nvGrpSpPr>
        <p:grpSpPr>
          <a:xfrm>
            <a:off x="2917500" y="1499547"/>
            <a:ext cx="4546740" cy="5056308"/>
            <a:chOff x="3024492" y="1599679"/>
            <a:chExt cx="4546740" cy="5056308"/>
          </a:xfrm>
        </p:grpSpPr>
        <p:grpSp>
          <p:nvGrpSpPr>
            <p:cNvPr id="32" name="Group 31"/>
            <p:cNvGrpSpPr/>
            <p:nvPr/>
          </p:nvGrpSpPr>
          <p:grpSpPr>
            <a:xfrm>
              <a:off x="3024492" y="1599679"/>
              <a:ext cx="4514931" cy="5056308"/>
              <a:chOff x="3846592" y="1071646"/>
              <a:chExt cx="4514931" cy="5056308"/>
            </a:xfrm>
          </p:grpSpPr>
          <p:sp>
            <p:nvSpPr>
              <p:cNvPr id="41" name="Freeform 40"/>
              <p:cNvSpPr/>
              <p:nvPr/>
            </p:nvSpPr>
            <p:spPr>
              <a:xfrm>
                <a:off x="4209295" y="2045364"/>
                <a:ext cx="2950452" cy="2729265"/>
              </a:xfrm>
              <a:custGeom>
                <a:avLst/>
                <a:gdLst>
                  <a:gd name="connsiteX0" fmla="*/ 0 w 2950452"/>
                  <a:gd name="connsiteY0" fmla="*/ 1364633 h 2729265"/>
                  <a:gd name="connsiteX1" fmla="*/ 1475226 w 2950452"/>
                  <a:gd name="connsiteY1" fmla="*/ 0 h 2729265"/>
                  <a:gd name="connsiteX2" fmla="*/ 2950452 w 2950452"/>
                  <a:gd name="connsiteY2" fmla="*/ 1364633 h 2729265"/>
                  <a:gd name="connsiteX3" fmla="*/ 1475226 w 2950452"/>
                  <a:gd name="connsiteY3" fmla="*/ 2729266 h 2729265"/>
                  <a:gd name="connsiteX4" fmla="*/ 0 w 2950452"/>
                  <a:gd name="connsiteY4" fmla="*/ 1364633 h 272926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950452" h="2729265">
                    <a:moveTo>
                      <a:pt x="0" y="1364633"/>
                    </a:moveTo>
                    <a:cubicBezTo>
                      <a:pt x="0" y="610967"/>
                      <a:pt x="660481" y="0"/>
                      <a:pt x="1475226" y="0"/>
                    </a:cubicBezTo>
                    <a:cubicBezTo>
                      <a:pt x="2289971" y="0"/>
                      <a:pt x="2950452" y="610967"/>
                      <a:pt x="2950452" y="1364633"/>
                    </a:cubicBezTo>
                    <a:cubicBezTo>
                      <a:pt x="2950452" y="2118299"/>
                      <a:pt x="2289971" y="2729266"/>
                      <a:pt x="1475226" y="2729266"/>
                    </a:cubicBezTo>
                    <a:cubicBezTo>
                      <a:pt x="660481" y="2729266"/>
                      <a:pt x="0" y="2118299"/>
                      <a:pt x="0" y="1364633"/>
                    </a:cubicBezTo>
                    <a:close/>
                  </a:path>
                </a:pathLst>
              </a:custGeom>
              <a:solidFill>
                <a:schemeClr val="accent6">
                  <a:alpha val="50000"/>
                </a:schemeClr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1">
                  <a:alpha val="5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/>
              </a:fontRef>
            </p:style>
            <p:txBody>
              <a:bodyPr spcFirstLastPara="0" vert="horz" wrap="square" lIns="482884" tIns="450492" rIns="482884" bIns="450492" numCol="1" spcCol="1270" anchor="ctr" anchorCtr="0">
                <a:noAutofit/>
              </a:bodyPr>
              <a:lstStyle/>
              <a:p>
                <a:pPr lvl="0" algn="ctr" defTabSz="1778000">
                  <a:lnSpc>
                    <a:spcPct val="90000"/>
                  </a:lnSpc>
                  <a:spcBef>
                    <a:spcPct val="0"/>
                  </a:spcBef>
                  <a:spcAft>
                    <a:spcPts val="600"/>
                  </a:spcAft>
                </a:pPr>
                <a:r>
                  <a:rPr lang="en-US" sz="4000" kern="1200" dirty="0" smtClean="0"/>
                  <a:t>GESPC</a:t>
                </a:r>
              </a:p>
              <a:p>
                <a:pPr lvl="0" algn="ctr" defTabSz="1778000">
                  <a:lnSpc>
                    <a:spcPct val="90000"/>
                  </a:lnSpc>
                  <a:spcBef>
                    <a:spcPct val="0"/>
                  </a:spcBef>
                  <a:spcAft>
                    <a:spcPts val="600"/>
                  </a:spcAft>
                </a:pPr>
                <a:r>
                  <a:rPr lang="en-US" sz="1400" kern="1200" dirty="0" smtClean="0"/>
                  <a:t>Guaranteed Energy Savings Performance Contracting</a:t>
                </a:r>
                <a:endParaRPr lang="en-US" sz="1400" kern="1200" dirty="0"/>
              </a:p>
            </p:txBody>
          </p:sp>
          <p:sp>
            <p:nvSpPr>
              <p:cNvPr id="42" name="Freeform 41"/>
              <p:cNvSpPr/>
              <p:nvPr/>
            </p:nvSpPr>
            <p:spPr>
              <a:xfrm>
                <a:off x="6120013" y="1071646"/>
                <a:ext cx="1502833" cy="1502833"/>
              </a:xfrm>
              <a:custGeom>
                <a:avLst/>
                <a:gdLst>
                  <a:gd name="connsiteX0" fmla="*/ 0 w 1502833"/>
                  <a:gd name="connsiteY0" fmla="*/ 751417 h 1502833"/>
                  <a:gd name="connsiteX1" fmla="*/ 751417 w 1502833"/>
                  <a:gd name="connsiteY1" fmla="*/ 0 h 1502833"/>
                  <a:gd name="connsiteX2" fmla="*/ 1502834 w 1502833"/>
                  <a:gd name="connsiteY2" fmla="*/ 751417 h 1502833"/>
                  <a:gd name="connsiteX3" fmla="*/ 751417 w 1502833"/>
                  <a:gd name="connsiteY3" fmla="*/ 1502834 h 1502833"/>
                  <a:gd name="connsiteX4" fmla="*/ 0 w 1502833"/>
                  <a:gd name="connsiteY4" fmla="*/ 751417 h 15028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502833" h="1502833">
                    <a:moveTo>
                      <a:pt x="0" y="751417"/>
                    </a:moveTo>
                    <a:cubicBezTo>
                      <a:pt x="0" y="336421"/>
                      <a:pt x="336421" y="0"/>
                      <a:pt x="751417" y="0"/>
                    </a:cubicBezTo>
                    <a:cubicBezTo>
                      <a:pt x="1166413" y="0"/>
                      <a:pt x="1502834" y="336421"/>
                      <a:pt x="1502834" y="751417"/>
                    </a:cubicBezTo>
                    <a:cubicBezTo>
                      <a:pt x="1502834" y="1166413"/>
                      <a:pt x="1166413" y="1502834"/>
                      <a:pt x="751417" y="1502834"/>
                    </a:cubicBezTo>
                    <a:cubicBezTo>
                      <a:pt x="336421" y="1502834"/>
                      <a:pt x="0" y="1166413"/>
                      <a:pt x="0" y="751417"/>
                    </a:cubicBezTo>
                    <a:close/>
                  </a:path>
                </a:pathLst>
              </a:custGeom>
              <a:solidFill>
                <a:schemeClr val="accent6">
                  <a:alpha val="50000"/>
                </a:schemeClr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1">
                  <a:alpha val="5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/>
              </a:fontRef>
            </p:style>
            <p:txBody>
              <a:bodyPr spcFirstLastPara="0" vert="horz" wrap="square" lIns="301365" tIns="301365" rIns="301365" bIns="301365" numCol="1" spcCol="1270" anchor="ctr" anchorCtr="0">
                <a:noAutofit/>
              </a:bodyPr>
              <a:lstStyle/>
              <a:p>
                <a:pPr lvl="0" algn="ctr" defTabSz="28448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sz="6400" kern="1200" dirty="0"/>
              </a:p>
            </p:txBody>
          </p:sp>
          <p:sp>
            <p:nvSpPr>
              <p:cNvPr id="43" name="Freeform 42"/>
              <p:cNvSpPr/>
              <p:nvPr/>
            </p:nvSpPr>
            <p:spPr>
              <a:xfrm>
                <a:off x="6858690" y="2062877"/>
                <a:ext cx="1502833" cy="1502833"/>
              </a:xfrm>
              <a:custGeom>
                <a:avLst/>
                <a:gdLst>
                  <a:gd name="connsiteX0" fmla="*/ 0 w 1502833"/>
                  <a:gd name="connsiteY0" fmla="*/ 751417 h 1502833"/>
                  <a:gd name="connsiteX1" fmla="*/ 751417 w 1502833"/>
                  <a:gd name="connsiteY1" fmla="*/ 0 h 1502833"/>
                  <a:gd name="connsiteX2" fmla="*/ 1502834 w 1502833"/>
                  <a:gd name="connsiteY2" fmla="*/ 751417 h 1502833"/>
                  <a:gd name="connsiteX3" fmla="*/ 751417 w 1502833"/>
                  <a:gd name="connsiteY3" fmla="*/ 1502834 h 1502833"/>
                  <a:gd name="connsiteX4" fmla="*/ 0 w 1502833"/>
                  <a:gd name="connsiteY4" fmla="*/ 751417 h 15028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502833" h="1502833">
                    <a:moveTo>
                      <a:pt x="0" y="751417"/>
                    </a:moveTo>
                    <a:cubicBezTo>
                      <a:pt x="0" y="336421"/>
                      <a:pt x="336421" y="0"/>
                      <a:pt x="751417" y="0"/>
                    </a:cubicBezTo>
                    <a:cubicBezTo>
                      <a:pt x="1166413" y="0"/>
                      <a:pt x="1502834" y="336421"/>
                      <a:pt x="1502834" y="751417"/>
                    </a:cubicBezTo>
                    <a:cubicBezTo>
                      <a:pt x="1502834" y="1166413"/>
                      <a:pt x="1166413" y="1502834"/>
                      <a:pt x="751417" y="1502834"/>
                    </a:cubicBezTo>
                    <a:cubicBezTo>
                      <a:pt x="336421" y="1502834"/>
                      <a:pt x="0" y="1166413"/>
                      <a:pt x="0" y="751417"/>
                    </a:cubicBezTo>
                    <a:close/>
                  </a:path>
                </a:pathLst>
              </a:custGeom>
              <a:solidFill>
                <a:schemeClr val="accent6">
                  <a:alpha val="50000"/>
                </a:schemeClr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1">
                  <a:alpha val="5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/>
              </a:fontRef>
            </p:style>
            <p:txBody>
              <a:bodyPr spcFirstLastPara="0" vert="horz" wrap="square" lIns="301365" tIns="301365" rIns="301365" bIns="301365" numCol="1" spcCol="1270" anchor="ctr" anchorCtr="0">
                <a:noAutofit/>
              </a:bodyPr>
              <a:lstStyle/>
              <a:p>
                <a:pPr lvl="0" algn="ctr" defTabSz="28448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sz="6400" kern="1200" dirty="0"/>
              </a:p>
            </p:txBody>
          </p:sp>
          <p:sp>
            <p:nvSpPr>
              <p:cNvPr id="44" name="Freeform 43"/>
              <p:cNvSpPr/>
              <p:nvPr/>
            </p:nvSpPr>
            <p:spPr>
              <a:xfrm>
                <a:off x="6858690" y="3272604"/>
                <a:ext cx="1502833" cy="1502833"/>
              </a:xfrm>
              <a:custGeom>
                <a:avLst/>
                <a:gdLst>
                  <a:gd name="connsiteX0" fmla="*/ 0 w 1502833"/>
                  <a:gd name="connsiteY0" fmla="*/ 751417 h 1502833"/>
                  <a:gd name="connsiteX1" fmla="*/ 751417 w 1502833"/>
                  <a:gd name="connsiteY1" fmla="*/ 0 h 1502833"/>
                  <a:gd name="connsiteX2" fmla="*/ 1502834 w 1502833"/>
                  <a:gd name="connsiteY2" fmla="*/ 751417 h 1502833"/>
                  <a:gd name="connsiteX3" fmla="*/ 751417 w 1502833"/>
                  <a:gd name="connsiteY3" fmla="*/ 1502834 h 1502833"/>
                  <a:gd name="connsiteX4" fmla="*/ 0 w 1502833"/>
                  <a:gd name="connsiteY4" fmla="*/ 751417 h 15028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502833" h="1502833">
                    <a:moveTo>
                      <a:pt x="0" y="751417"/>
                    </a:moveTo>
                    <a:cubicBezTo>
                      <a:pt x="0" y="336421"/>
                      <a:pt x="336421" y="0"/>
                      <a:pt x="751417" y="0"/>
                    </a:cubicBezTo>
                    <a:cubicBezTo>
                      <a:pt x="1166413" y="0"/>
                      <a:pt x="1502834" y="336421"/>
                      <a:pt x="1502834" y="751417"/>
                    </a:cubicBezTo>
                    <a:cubicBezTo>
                      <a:pt x="1502834" y="1166413"/>
                      <a:pt x="1166413" y="1502834"/>
                      <a:pt x="751417" y="1502834"/>
                    </a:cubicBezTo>
                    <a:cubicBezTo>
                      <a:pt x="336421" y="1502834"/>
                      <a:pt x="0" y="1166413"/>
                      <a:pt x="0" y="751417"/>
                    </a:cubicBezTo>
                    <a:close/>
                  </a:path>
                </a:pathLst>
              </a:custGeom>
              <a:solidFill>
                <a:schemeClr val="accent6">
                  <a:alpha val="50000"/>
                </a:schemeClr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1">
                  <a:alpha val="5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/>
              </a:fontRef>
            </p:style>
            <p:txBody>
              <a:bodyPr spcFirstLastPara="0" vert="horz" wrap="square" lIns="301365" tIns="301365" rIns="301365" bIns="301365" numCol="1" spcCol="1270" anchor="ctr" anchorCtr="0">
                <a:noAutofit/>
              </a:bodyPr>
              <a:lstStyle/>
              <a:p>
                <a:pPr lvl="0" algn="ctr" defTabSz="28448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sz="6400" kern="1200" dirty="0"/>
              </a:p>
            </p:txBody>
          </p:sp>
          <p:sp>
            <p:nvSpPr>
              <p:cNvPr id="45" name="Freeform 44"/>
              <p:cNvSpPr/>
              <p:nvPr/>
            </p:nvSpPr>
            <p:spPr>
              <a:xfrm>
                <a:off x="6147630" y="4251294"/>
                <a:ext cx="1502833" cy="1502833"/>
              </a:xfrm>
              <a:custGeom>
                <a:avLst/>
                <a:gdLst>
                  <a:gd name="connsiteX0" fmla="*/ 0 w 1502833"/>
                  <a:gd name="connsiteY0" fmla="*/ 751417 h 1502833"/>
                  <a:gd name="connsiteX1" fmla="*/ 751417 w 1502833"/>
                  <a:gd name="connsiteY1" fmla="*/ 0 h 1502833"/>
                  <a:gd name="connsiteX2" fmla="*/ 1502834 w 1502833"/>
                  <a:gd name="connsiteY2" fmla="*/ 751417 h 1502833"/>
                  <a:gd name="connsiteX3" fmla="*/ 751417 w 1502833"/>
                  <a:gd name="connsiteY3" fmla="*/ 1502834 h 1502833"/>
                  <a:gd name="connsiteX4" fmla="*/ 0 w 1502833"/>
                  <a:gd name="connsiteY4" fmla="*/ 751417 h 15028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502833" h="1502833">
                    <a:moveTo>
                      <a:pt x="0" y="751417"/>
                    </a:moveTo>
                    <a:cubicBezTo>
                      <a:pt x="0" y="336421"/>
                      <a:pt x="336421" y="0"/>
                      <a:pt x="751417" y="0"/>
                    </a:cubicBezTo>
                    <a:cubicBezTo>
                      <a:pt x="1166413" y="0"/>
                      <a:pt x="1502834" y="336421"/>
                      <a:pt x="1502834" y="751417"/>
                    </a:cubicBezTo>
                    <a:cubicBezTo>
                      <a:pt x="1502834" y="1166413"/>
                      <a:pt x="1166413" y="1502834"/>
                      <a:pt x="751417" y="1502834"/>
                    </a:cubicBezTo>
                    <a:cubicBezTo>
                      <a:pt x="336421" y="1502834"/>
                      <a:pt x="0" y="1166413"/>
                      <a:pt x="0" y="751417"/>
                    </a:cubicBezTo>
                    <a:close/>
                  </a:path>
                </a:pathLst>
              </a:custGeom>
              <a:solidFill>
                <a:schemeClr val="accent6">
                  <a:alpha val="50000"/>
                </a:schemeClr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1">
                  <a:alpha val="5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/>
              </a:fontRef>
            </p:style>
            <p:txBody>
              <a:bodyPr spcFirstLastPara="0" vert="horz" wrap="square" lIns="301365" tIns="301365" rIns="301365" bIns="301365" numCol="1" spcCol="1270" anchor="ctr" anchorCtr="0">
                <a:noAutofit/>
              </a:bodyPr>
              <a:lstStyle/>
              <a:p>
                <a:pPr lvl="0" algn="ctr" defTabSz="28448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sz="6400" kern="1200" dirty="0"/>
              </a:p>
            </p:txBody>
          </p:sp>
          <p:sp>
            <p:nvSpPr>
              <p:cNvPr id="46" name="Freeform 45"/>
              <p:cNvSpPr/>
              <p:nvPr/>
            </p:nvSpPr>
            <p:spPr>
              <a:xfrm>
                <a:off x="4997111" y="4625121"/>
                <a:ext cx="1502833" cy="1502833"/>
              </a:xfrm>
              <a:custGeom>
                <a:avLst/>
                <a:gdLst>
                  <a:gd name="connsiteX0" fmla="*/ 0 w 1502833"/>
                  <a:gd name="connsiteY0" fmla="*/ 751417 h 1502833"/>
                  <a:gd name="connsiteX1" fmla="*/ 751417 w 1502833"/>
                  <a:gd name="connsiteY1" fmla="*/ 0 h 1502833"/>
                  <a:gd name="connsiteX2" fmla="*/ 1502834 w 1502833"/>
                  <a:gd name="connsiteY2" fmla="*/ 751417 h 1502833"/>
                  <a:gd name="connsiteX3" fmla="*/ 751417 w 1502833"/>
                  <a:gd name="connsiteY3" fmla="*/ 1502834 h 1502833"/>
                  <a:gd name="connsiteX4" fmla="*/ 0 w 1502833"/>
                  <a:gd name="connsiteY4" fmla="*/ 751417 h 15028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502833" h="1502833">
                    <a:moveTo>
                      <a:pt x="0" y="751417"/>
                    </a:moveTo>
                    <a:cubicBezTo>
                      <a:pt x="0" y="336421"/>
                      <a:pt x="336421" y="0"/>
                      <a:pt x="751417" y="0"/>
                    </a:cubicBezTo>
                    <a:cubicBezTo>
                      <a:pt x="1166413" y="0"/>
                      <a:pt x="1502834" y="336421"/>
                      <a:pt x="1502834" y="751417"/>
                    </a:cubicBezTo>
                    <a:cubicBezTo>
                      <a:pt x="1502834" y="1166413"/>
                      <a:pt x="1166413" y="1502834"/>
                      <a:pt x="751417" y="1502834"/>
                    </a:cubicBezTo>
                    <a:cubicBezTo>
                      <a:pt x="336421" y="1502834"/>
                      <a:pt x="0" y="1166413"/>
                      <a:pt x="0" y="751417"/>
                    </a:cubicBezTo>
                    <a:close/>
                  </a:path>
                </a:pathLst>
              </a:custGeom>
              <a:solidFill>
                <a:schemeClr val="accent6">
                  <a:alpha val="50000"/>
                </a:schemeClr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1">
                  <a:alpha val="5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/>
              </a:fontRef>
            </p:style>
            <p:txBody>
              <a:bodyPr spcFirstLastPara="0" vert="horz" wrap="square" lIns="301365" tIns="301365" rIns="301365" bIns="301365" numCol="1" spcCol="1270" anchor="ctr" anchorCtr="0">
                <a:noAutofit/>
              </a:bodyPr>
              <a:lstStyle/>
              <a:p>
                <a:pPr lvl="0" algn="ctr" defTabSz="28448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sz="6400" kern="1200" dirty="0"/>
              </a:p>
            </p:txBody>
          </p:sp>
          <p:sp>
            <p:nvSpPr>
              <p:cNvPr id="47" name="Freeform 46"/>
              <p:cNvSpPr/>
              <p:nvPr/>
            </p:nvSpPr>
            <p:spPr>
              <a:xfrm>
                <a:off x="3846592" y="4251294"/>
                <a:ext cx="1502833" cy="1502833"/>
              </a:xfrm>
              <a:custGeom>
                <a:avLst/>
                <a:gdLst>
                  <a:gd name="connsiteX0" fmla="*/ 0 w 1502833"/>
                  <a:gd name="connsiteY0" fmla="*/ 751417 h 1502833"/>
                  <a:gd name="connsiteX1" fmla="*/ 751417 w 1502833"/>
                  <a:gd name="connsiteY1" fmla="*/ 0 h 1502833"/>
                  <a:gd name="connsiteX2" fmla="*/ 1502834 w 1502833"/>
                  <a:gd name="connsiteY2" fmla="*/ 751417 h 1502833"/>
                  <a:gd name="connsiteX3" fmla="*/ 751417 w 1502833"/>
                  <a:gd name="connsiteY3" fmla="*/ 1502834 h 1502833"/>
                  <a:gd name="connsiteX4" fmla="*/ 0 w 1502833"/>
                  <a:gd name="connsiteY4" fmla="*/ 751417 h 15028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502833" h="1502833">
                    <a:moveTo>
                      <a:pt x="0" y="751417"/>
                    </a:moveTo>
                    <a:cubicBezTo>
                      <a:pt x="0" y="336421"/>
                      <a:pt x="336421" y="0"/>
                      <a:pt x="751417" y="0"/>
                    </a:cubicBezTo>
                    <a:cubicBezTo>
                      <a:pt x="1166413" y="0"/>
                      <a:pt x="1502834" y="336421"/>
                      <a:pt x="1502834" y="751417"/>
                    </a:cubicBezTo>
                    <a:cubicBezTo>
                      <a:pt x="1502834" y="1166413"/>
                      <a:pt x="1166413" y="1502834"/>
                      <a:pt x="751417" y="1502834"/>
                    </a:cubicBezTo>
                    <a:cubicBezTo>
                      <a:pt x="336421" y="1502834"/>
                      <a:pt x="0" y="1166413"/>
                      <a:pt x="0" y="751417"/>
                    </a:cubicBezTo>
                    <a:close/>
                  </a:path>
                </a:pathLst>
              </a:custGeom>
              <a:solidFill>
                <a:srgbClr val="FF6600">
                  <a:alpha val="50000"/>
                </a:srgbClr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1">
                  <a:alpha val="5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/>
              </a:fontRef>
            </p:style>
            <p:txBody>
              <a:bodyPr spcFirstLastPara="0" vert="horz" wrap="square" lIns="301365" tIns="301365" rIns="301365" bIns="301365" numCol="1" spcCol="1270" anchor="ctr" anchorCtr="0">
                <a:noAutofit/>
              </a:bodyPr>
              <a:lstStyle/>
              <a:p>
                <a:pPr lvl="0" algn="ctr" defTabSz="28448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sz="6400" kern="1200" dirty="0"/>
              </a:p>
            </p:txBody>
          </p:sp>
        </p:grpSp>
        <p:sp>
          <p:nvSpPr>
            <p:cNvPr id="33" name="TextBox 32"/>
            <p:cNvSpPr txBox="1"/>
            <p:nvPr/>
          </p:nvSpPr>
          <p:spPr>
            <a:xfrm>
              <a:off x="5980176" y="2916936"/>
              <a:ext cx="1591056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Established Gubernatorial Support</a:t>
              </a:r>
              <a:endParaRPr lang="en-US" dirty="0"/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6199632" y="4099191"/>
              <a:ext cx="1243584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Consensus Decision Makers</a:t>
              </a:r>
              <a:endParaRPr lang="en-US" dirty="0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5367528" y="5180634"/>
              <a:ext cx="14721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Prequalified Providers</a:t>
              </a:r>
              <a:endParaRPr lang="en-US" dirty="0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4180332" y="5582856"/>
              <a:ext cx="143560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Standardized Documents</a:t>
              </a:r>
              <a:endParaRPr lang="en-US" dirty="0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3273552" y="5180634"/>
              <a:ext cx="99669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Program Funding</a:t>
              </a:r>
              <a:endParaRPr lang="en-US" dirty="0"/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5349240" y="1929384"/>
            <a:ext cx="12070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Enabling Legislation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7982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198343" y="2470738"/>
            <a:ext cx="3730752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3200" dirty="0" smtClean="0"/>
              <a:t>Program Oversight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3200" dirty="0" smtClean="0"/>
              <a:t>Interagency Coordination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3200" dirty="0" smtClean="0"/>
              <a:t>Project Oversight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3200" dirty="0" smtClean="0"/>
              <a:t>Technical Ally</a:t>
            </a:r>
          </a:p>
          <a:p>
            <a:r>
              <a:rPr lang="en-US" dirty="0"/>
              <a:t> </a:t>
            </a:r>
            <a:r>
              <a:rPr lang="en-US" dirty="0" smtClean="0"/>
              <a:t>          </a:t>
            </a:r>
            <a:r>
              <a:rPr lang="en-US" sz="2800" dirty="0" smtClean="0"/>
              <a:t>Reasonability</a:t>
            </a:r>
          </a:p>
          <a:p>
            <a:r>
              <a:rPr lang="en-US" sz="2800" dirty="0" smtClean="0"/>
              <a:t>       Risk Mitigation</a:t>
            </a:r>
          </a:p>
          <a:p>
            <a:r>
              <a:rPr lang="en-US" sz="2800" dirty="0" smtClean="0"/>
              <a:t>       Rigor</a:t>
            </a:r>
            <a:r>
              <a:rPr lang="en-US" dirty="0"/>
              <a:t>	</a:t>
            </a:r>
            <a:endParaRPr lang="en-US" dirty="0" smtClean="0"/>
          </a:p>
        </p:txBody>
      </p:sp>
      <p:grpSp>
        <p:nvGrpSpPr>
          <p:cNvPr id="21" name="Group 20"/>
          <p:cNvGrpSpPr/>
          <p:nvPr/>
        </p:nvGrpSpPr>
        <p:grpSpPr>
          <a:xfrm>
            <a:off x="2276546" y="1516012"/>
            <a:ext cx="5257800" cy="5056308"/>
            <a:chOff x="2313432" y="1599679"/>
            <a:chExt cx="5257800" cy="5056308"/>
          </a:xfrm>
        </p:grpSpPr>
        <p:grpSp>
          <p:nvGrpSpPr>
            <p:cNvPr id="24" name="Group 23"/>
            <p:cNvGrpSpPr/>
            <p:nvPr/>
          </p:nvGrpSpPr>
          <p:grpSpPr>
            <a:xfrm>
              <a:off x="2313432" y="1599679"/>
              <a:ext cx="5225991" cy="5056308"/>
              <a:chOff x="3135532" y="1071646"/>
              <a:chExt cx="5225991" cy="5056308"/>
            </a:xfrm>
          </p:grpSpPr>
          <p:sp>
            <p:nvSpPr>
              <p:cNvPr id="33" name="Freeform 32"/>
              <p:cNvSpPr/>
              <p:nvPr/>
            </p:nvSpPr>
            <p:spPr>
              <a:xfrm>
                <a:off x="4209295" y="2045364"/>
                <a:ext cx="2950452" cy="2729265"/>
              </a:xfrm>
              <a:custGeom>
                <a:avLst/>
                <a:gdLst>
                  <a:gd name="connsiteX0" fmla="*/ 0 w 2950452"/>
                  <a:gd name="connsiteY0" fmla="*/ 1364633 h 2729265"/>
                  <a:gd name="connsiteX1" fmla="*/ 1475226 w 2950452"/>
                  <a:gd name="connsiteY1" fmla="*/ 0 h 2729265"/>
                  <a:gd name="connsiteX2" fmla="*/ 2950452 w 2950452"/>
                  <a:gd name="connsiteY2" fmla="*/ 1364633 h 2729265"/>
                  <a:gd name="connsiteX3" fmla="*/ 1475226 w 2950452"/>
                  <a:gd name="connsiteY3" fmla="*/ 2729266 h 2729265"/>
                  <a:gd name="connsiteX4" fmla="*/ 0 w 2950452"/>
                  <a:gd name="connsiteY4" fmla="*/ 1364633 h 272926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950452" h="2729265">
                    <a:moveTo>
                      <a:pt x="0" y="1364633"/>
                    </a:moveTo>
                    <a:cubicBezTo>
                      <a:pt x="0" y="610967"/>
                      <a:pt x="660481" y="0"/>
                      <a:pt x="1475226" y="0"/>
                    </a:cubicBezTo>
                    <a:cubicBezTo>
                      <a:pt x="2289971" y="0"/>
                      <a:pt x="2950452" y="610967"/>
                      <a:pt x="2950452" y="1364633"/>
                    </a:cubicBezTo>
                    <a:cubicBezTo>
                      <a:pt x="2950452" y="2118299"/>
                      <a:pt x="2289971" y="2729266"/>
                      <a:pt x="1475226" y="2729266"/>
                    </a:cubicBezTo>
                    <a:cubicBezTo>
                      <a:pt x="660481" y="2729266"/>
                      <a:pt x="0" y="2118299"/>
                      <a:pt x="0" y="1364633"/>
                    </a:cubicBezTo>
                    <a:close/>
                  </a:path>
                </a:pathLst>
              </a:custGeom>
              <a:solidFill>
                <a:schemeClr val="accent6">
                  <a:alpha val="50000"/>
                </a:schemeClr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1">
                  <a:alpha val="5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/>
              </a:fontRef>
            </p:style>
            <p:txBody>
              <a:bodyPr spcFirstLastPara="0" vert="horz" wrap="square" lIns="482884" tIns="450492" rIns="482884" bIns="450492" numCol="1" spcCol="1270" anchor="ctr" anchorCtr="0">
                <a:noAutofit/>
              </a:bodyPr>
              <a:lstStyle/>
              <a:p>
                <a:pPr lvl="0" algn="ctr" defTabSz="1778000">
                  <a:lnSpc>
                    <a:spcPct val="90000"/>
                  </a:lnSpc>
                  <a:spcBef>
                    <a:spcPct val="0"/>
                  </a:spcBef>
                  <a:spcAft>
                    <a:spcPts val="600"/>
                  </a:spcAft>
                </a:pPr>
                <a:r>
                  <a:rPr lang="en-US" sz="4000" kern="1200" dirty="0" smtClean="0"/>
                  <a:t>GESPC</a:t>
                </a:r>
              </a:p>
              <a:p>
                <a:pPr lvl="0" algn="ctr" defTabSz="1778000">
                  <a:lnSpc>
                    <a:spcPct val="90000"/>
                  </a:lnSpc>
                  <a:spcBef>
                    <a:spcPct val="0"/>
                  </a:spcBef>
                  <a:spcAft>
                    <a:spcPts val="600"/>
                  </a:spcAft>
                </a:pPr>
                <a:r>
                  <a:rPr lang="en-US" sz="1400" kern="1200" dirty="0" smtClean="0"/>
                  <a:t>Guaranteed Energy Savings Performance Contracting</a:t>
                </a:r>
                <a:endParaRPr lang="en-US" sz="1400" kern="1200" dirty="0"/>
              </a:p>
            </p:txBody>
          </p:sp>
          <p:sp>
            <p:nvSpPr>
              <p:cNvPr id="34" name="Freeform 33"/>
              <p:cNvSpPr/>
              <p:nvPr/>
            </p:nvSpPr>
            <p:spPr>
              <a:xfrm>
                <a:off x="6120013" y="1071646"/>
                <a:ext cx="1502833" cy="1502833"/>
              </a:xfrm>
              <a:custGeom>
                <a:avLst/>
                <a:gdLst>
                  <a:gd name="connsiteX0" fmla="*/ 0 w 1502833"/>
                  <a:gd name="connsiteY0" fmla="*/ 751417 h 1502833"/>
                  <a:gd name="connsiteX1" fmla="*/ 751417 w 1502833"/>
                  <a:gd name="connsiteY1" fmla="*/ 0 h 1502833"/>
                  <a:gd name="connsiteX2" fmla="*/ 1502834 w 1502833"/>
                  <a:gd name="connsiteY2" fmla="*/ 751417 h 1502833"/>
                  <a:gd name="connsiteX3" fmla="*/ 751417 w 1502833"/>
                  <a:gd name="connsiteY3" fmla="*/ 1502834 h 1502833"/>
                  <a:gd name="connsiteX4" fmla="*/ 0 w 1502833"/>
                  <a:gd name="connsiteY4" fmla="*/ 751417 h 15028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502833" h="1502833">
                    <a:moveTo>
                      <a:pt x="0" y="751417"/>
                    </a:moveTo>
                    <a:cubicBezTo>
                      <a:pt x="0" y="336421"/>
                      <a:pt x="336421" y="0"/>
                      <a:pt x="751417" y="0"/>
                    </a:cubicBezTo>
                    <a:cubicBezTo>
                      <a:pt x="1166413" y="0"/>
                      <a:pt x="1502834" y="336421"/>
                      <a:pt x="1502834" y="751417"/>
                    </a:cubicBezTo>
                    <a:cubicBezTo>
                      <a:pt x="1502834" y="1166413"/>
                      <a:pt x="1166413" y="1502834"/>
                      <a:pt x="751417" y="1502834"/>
                    </a:cubicBezTo>
                    <a:cubicBezTo>
                      <a:pt x="336421" y="1502834"/>
                      <a:pt x="0" y="1166413"/>
                      <a:pt x="0" y="751417"/>
                    </a:cubicBezTo>
                    <a:close/>
                  </a:path>
                </a:pathLst>
              </a:custGeom>
              <a:solidFill>
                <a:schemeClr val="accent6">
                  <a:alpha val="50000"/>
                </a:schemeClr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1">
                  <a:alpha val="5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/>
              </a:fontRef>
            </p:style>
            <p:txBody>
              <a:bodyPr spcFirstLastPara="0" vert="horz" wrap="square" lIns="301365" tIns="301365" rIns="301365" bIns="301365" numCol="1" spcCol="1270" anchor="ctr" anchorCtr="0">
                <a:noAutofit/>
              </a:bodyPr>
              <a:lstStyle/>
              <a:p>
                <a:pPr lvl="0" algn="ctr" defTabSz="28448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sz="6400" kern="1200" dirty="0"/>
              </a:p>
            </p:txBody>
          </p:sp>
          <p:sp>
            <p:nvSpPr>
              <p:cNvPr id="35" name="Freeform 34"/>
              <p:cNvSpPr/>
              <p:nvPr/>
            </p:nvSpPr>
            <p:spPr>
              <a:xfrm>
                <a:off x="6858690" y="2062877"/>
                <a:ext cx="1502833" cy="1502833"/>
              </a:xfrm>
              <a:custGeom>
                <a:avLst/>
                <a:gdLst>
                  <a:gd name="connsiteX0" fmla="*/ 0 w 1502833"/>
                  <a:gd name="connsiteY0" fmla="*/ 751417 h 1502833"/>
                  <a:gd name="connsiteX1" fmla="*/ 751417 w 1502833"/>
                  <a:gd name="connsiteY1" fmla="*/ 0 h 1502833"/>
                  <a:gd name="connsiteX2" fmla="*/ 1502834 w 1502833"/>
                  <a:gd name="connsiteY2" fmla="*/ 751417 h 1502833"/>
                  <a:gd name="connsiteX3" fmla="*/ 751417 w 1502833"/>
                  <a:gd name="connsiteY3" fmla="*/ 1502834 h 1502833"/>
                  <a:gd name="connsiteX4" fmla="*/ 0 w 1502833"/>
                  <a:gd name="connsiteY4" fmla="*/ 751417 h 15028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502833" h="1502833">
                    <a:moveTo>
                      <a:pt x="0" y="751417"/>
                    </a:moveTo>
                    <a:cubicBezTo>
                      <a:pt x="0" y="336421"/>
                      <a:pt x="336421" y="0"/>
                      <a:pt x="751417" y="0"/>
                    </a:cubicBezTo>
                    <a:cubicBezTo>
                      <a:pt x="1166413" y="0"/>
                      <a:pt x="1502834" y="336421"/>
                      <a:pt x="1502834" y="751417"/>
                    </a:cubicBezTo>
                    <a:cubicBezTo>
                      <a:pt x="1502834" y="1166413"/>
                      <a:pt x="1166413" y="1502834"/>
                      <a:pt x="751417" y="1502834"/>
                    </a:cubicBezTo>
                    <a:cubicBezTo>
                      <a:pt x="336421" y="1502834"/>
                      <a:pt x="0" y="1166413"/>
                      <a:pt x="0" y="751417"/>
                    </a:cubicBezTo>
                    <a:close/>
                  </a:path>
                </a:pathLst>
              </a:custGeom>
              <a:solidFill>
                <a:schemeClr val="accent6">
                  <a:alpha val="50000"/>
                </a:schemeClr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1">
                  <a:alpha val="5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/>
              </a:fontRef>
            </p:style>
            <p:txBody>
              <a:bodyPr spcFirstLastPara="0" vert="horz" wrap="square" lIns="301365" tIns="301365" rIns="301365" bIns="301365" numCol="1" spcCol="1270" anchor="ctr" anchorCtr="0">
                <a:noAutofit/>
              </a:bodyPr>
              <a:lstStyle/>
              <a:p>
                <a:pPr lvl="0" algn="ctr" defTabSz="28448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sz="6400" kern="1200" dirty="0"/>
              </a:p>
            </p:txBody>
          </p:sp>
          <p:sp>
            <p:nvSpPr>
              <p:cNvPr id="36" name="Freeform 35"/>
              <p:cNvSpPr/>
              <p:nvPr/>
            </p:nvSpPr>
            <p:spPr>
              <a:xfrm>
                <a:off x="6858690" y="3272604"/>
                <a:ext cx="1502833" cy="1502833"/>
              </a:xfrm>
              <a:custGeom>
                <a:avLst/>
                <a:gdLst>
                  <a:gd name="connsiteX0" fmla="*/ 0 w 1502833"/>
                  <a:gd name="connsiteY0" fmla="*/ 751417 h 1502833"/>
                  <a:gd name="connsiteX1" fmla="*/ 751417 w 1502833"/>
                  <a:gd name="connsiteY1" fmla="*/ 0 h 1502833"/>
                  <a:gd name="connsiteX2" fmla="*/ 1502834 w 1502833"/>
                  <a:gd name="connsiteY2" fmla="*/ 751417 h 1502833"/>
                  <a:gd name="connsiteX3" fmla="*/ 751417 w 1502833"/>
                  <a:gd name="connsiteY3" fmla="*/ 1502834 h 1502833"/>
                  <a:gd name="connsiteX4" fmla="*/ 0 w 1502833"/>
                  <a:gd name="connsiteY4" fmla="*/ 751417 h 15028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502833" h="1502833">
                    <a:moveTo>
                      <a:pt x="0" y="751417"/>
                    </a:moveTo>
                    <a:cubicBezTo>
                      <a:pt x="0" y="336421"/>
                      <a:pt x="336421" y="0"/>
                      <a:pt x="751417" y="0"/>
                    </a:cubicBezTo>
                    <a:cubicBezTo>
                      <a:pt x="1166413" y="0"/>
                      <a:pt x="1502834" y="336421"/>
                      <a:pt x="1502834" y="751417"/>
                    </a:cubicBezTo>
                    <a:cubicBezTo>
                      <a:pt x="1502834" y="1166413"/>
                      <a:pt x="1166413" y="1502834"/>
                      <a:pt x="751417" y="1502834"/>
                    </a:cubicBezTo>
                    <a:cubicBezTo>
                      <a:pt x="336421" y="1502834"/>
                      <a:pt x="0" y="1166413"/>
                      <a:pt x="0" y="751417"/>
                    </a:cubicBezTo>
                    <a:close/>
                  </a:path>
                </a:pathLst>
              </a:custGeom>
              <a:solidFill>
                <a:schemeClr val="accent6">
                  <a:alpha val="50000"/>
                </a:schemeClr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1">
                  <a:alpha val="5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/>
              </a:fontRef>
            </p:style>
            <p:txBody>
              <a:bodyPr spcFirstLastPara="0" vert="horz" wrap="square" lIns="301365" tIns="301365" rIns="301365" bIns="301365" numCol="1" spcCol="1270" anchor="ctr" anchorCtr="0">
                <a:noAutofit/>
              </a:bodyPr>
              <a:lstStyle/>
              <a:p>
                <a:pPr lvl="0" algn="ctr" defTabSz="28448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sz="6400" kern="1200" dirty="0"/>
              </a:p>
            </p:txBody>
          </p:sp>
          <p:sp>
            <p:nvSpPr>
              <p:cNvPr id="37" name="Freeform 36"/>
              <p:cNvSpPr/>
              <p:nvPr/>
            </p:nvSpPr>
            <p:spPr>
              <a:xfrm>
                <a:off x="6147630" y="4251294"/>
                <a:ext cx="1502833" cy="1502833"/>
              </a:xfrm>
              <a:custGeom>
                <a:avLst/>
                <a:gdLst>
                  <a:gd name="connsiteX0" fmla="*/ 0 w 1502833"/>
                  <a:gd name="connsiteY0" fmla="*/ 751417 h 1502833"/>
                  <a:gd name="connsiteX1" fmla="*/ 751417 w 1502833"/>
                  <a:gd name="connsiteY1" fmla="*/ 0 h 1502833"/>
                  <a:gd name="connsiteX2" fmla="*/ 1502834 w 1502833"/>
                  <a:gd name="connsiteY2" fmla="*/ 751417 h 1502833"/>
                  <a:gd name="connsiteX3" fmla="*/ 751417 w 1502833"/>
                  <a:gd name="connsiteY3" fmla="*/ 1502834 h 1502833"/>
                  <a:gd name="connsiteX4" fmla="*/ 0 w 1502833"/>
                  <a:gd name="connsiteY4" fmla="*/ 751417 h 15028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502833" h="1502833">
                    <a:moveTo>
                      <a:pt x="0" y="751417"/>
                    </a:moveTo>
                    <a:cubicBezTo>
                      <a:pt x="0" y="336421"/>
                      <a:pt x="336421" y="0"/>
                      <a:pt x="751417" y="0"/>
                    </a:cubicBezTo>
                    <a:cubicBezTo>
                      <a:pt x="1166413" y="0"/>
                      <a:pt x="1502834" y="336421"/>
                      <a:pt x="1502834" y="751417"/>
                    </a:cubicBezTo>
                    <a:cubicBezTo>
                      <a:pt x="1502834" y="1166413"/>
                      <a:pt x="1166413" y="1502834"/>
                      <a:pt x="751417" y="1502834"/>
                    </a:cubicBezTo>
                    <a:cubicBezTo>
                      <a:pt x="336421" y="1502834"/>
                      <a:pt x="0" y="1166413"/>
                      <a:pt x="0" y="751417"/>
                    </a:cubicBezTo>
                    <a:close/>
                  </a:path>
                </a:pathLst>
              </a:custGeom>
              <a:solidFill>
                <a:schemeClr val="accent6">
                  <a:alpha val="50000"/>
                </a:schemeClr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1">
                  <a:alpha val="5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/>
              </a:fontRef>
            </p:style>
            <p:txBody>
              <a:bodyPr spcFirstLastPara="0" vert="horz" wrap="square" lIns="301365" tIns="301365" rIns="301365" bIns="301365" numCol="1" spcCol="1270" anchor="ctr" anchorCtr="0">
                <a:noAutofit/>
              </a:bodyPr>
              <a:lstStyle/>
              <a:p>
                <a:pPr lvl="0" algn="ctr" defTabSz="28448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sz="6400" kern="1200" dirty="0"/>
              </a:p>
            </p:txBody>
          </p:sp>
          <p:sp>
            <p:nvSpPr>
              <p:cNvPr id="38" name="Freeform 37"/>
              <p:cNvSpPr/>
              <p:nvPr/>
            </p:nvSpPr>
            <p:spPr>
              <a:xfrm>
                <a:off x="4997111" y="4625121"/>
                <a:ext cx="1502833" cy="1502833"/>
              </a:xfrm>
              <a:custGeom>
                <a:avLst/>
                <a:gdLst>
                  <a:gd name="connsiteX0" fmla="*/ 0 w 1502833"/>
                  <a:gd name="connsiteY0" fmla="*/ 751417 h 1502833"/>
                  <a:gd name="connsiteX1" fmla="*/ 751417 w 1502833"/>
                  <a:gd name="connsiteY1" fmla="*/ 0 h 1502833"/>
                  <a:gd name="connsiteX2" fmla="*/ 1502834 w 1502833"/>
                  <a:gd name="connsiteY2" fmla="*/ 751417 h 1502833"/>
                  <a:gd name="connsiteX3" fmla="*/ 751417 w 1502833"/>
                  <a:gd name="connsiteY3" fmla="*/ 1502834 h 1502833"/>
                  <a:gd name="connsiteX4" fmla="*/ 0 w 1502833"/>
                  <a:gd name="connsiteY4" fmla="*/ 751417 h 15028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502833" h="1502833">
                    <a:moveTo>
                      <a:pt x="0" y="751417"/>
                    </a:moveTo>
                    <a:cubicBezTo>
                      <a:pt x="0" y="336421"/>
                      <a:pt x="336421" y="0"/>
                      <a:pt x="751417" y="0"/>
                    </a:cubicBezTo>
                    <a:cubicBezTo>
                      <a:pt x="1166413" y="0"/>
                      <a:pt x="1502834" y="336421"/>
                      <a:pt x="1502834" y="751417"/>
                    </a:cubicBezTo>
                    <a:cubicBezTo>
                      <a:pt x="1502834" y="1166413"/>
                      <a:pt x="1166413" y="1502834"/>
                      <a:pt x="751417" y="1502834"/>
                    </a:cubicBezTo>
                    <a:cubicBezTo>
                      <a:pt x="336421" y="1502834"/>
                      <a:pt x="0" y="1166413"/>
                      <a:pt x="0" y="751417"/>
                    </a:cubicBezTo>
                    <a:close/>
                  </a:path>
                </a:pathLst>
              </a:custGeom>
              <a:solidFill>
                <a:schemeClr val="accent6">
                  <a:alpha val="50000"/>
                </a:schemeClr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1">
                  <a:alpha val="5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/>
              </a:fontRef>
            </p:style>
            <p:txBody>
              <a:bodyPr spcFirstLastPara="0" vert="horz" wrap="square" lIns="301365" tIns="301365" rIns="301365" bIns="301365" numCol="1" spcCol="1270" anchor="ctr" anchorCtr="0">
                <a:noAutofit/>
              </a:bodyPr>
              <a:lstStyle/>
              <a:p>
                <a:pPr lvl="0" algn="ctr" defTabSz="28448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sz="6400" kern="1200" dirty="0"/>
              </a:p>
            </p:txBody>
          </p:sp>
          <p:sp>
            <p:nvSpPr>
              <p:cNvPr id="39" name="Freeform 38"/>
              <p:cNvSpPr/>
              <p:nvPr/>
            </p:nvSpPr>
            <p:spPr>
              <a:xfrm>
                <a:off x="3846592" y="4251294"/>
                <a:ext cx="1502833" cy="1502833"/>
              </a:xfrm>
              <a:custGeom>
                <a:avLst/>
                <a:gdLst>
                  <a:gd name="connsiteX0" fmla="*/ 0 w 1502833"/>
                  <a:gd name="connsiteY0" fmla="*/ 751417 h 1502833"/>
                  <a:gd name="connsiteX1" fmla="*/ 751417 w 1502833"/>
                  <a:gd name="connsiteY1" fmla="*/ 0 h 1502833"/>
                  <a:gd name="connsiteX2" fmla="*/ 1502834 w 1502833"/>
                  <a:gd name="connsiteY2" fmla="*/ 751417 h 1502833"/>
                  <a:gd name="connsiteX3" fmla="*/ 751417 w 1502833"/>
                  <a:gd name="connsiteY3" fmla="*/ 1502834 h 1502833"/>
                  <a:gd name="connsiteX4" fmla="*/ 0 w 1502833"/>
                  <a:gd name="connsiteY4" fmla="*/ 751417 h 15028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502833" h="1502833">
                    <a:moveTo>
                      <a:pt x="0" y="751417"/>
                    </a:moveTo>
                    <a:cubicBezTo>
                      <a:pt x="0" y="336421"/>
                      <a:pt x="336421" y="0"/>
                      <a:pt x="751417" y="0"/>
                    </a:cubicBezTo>
                    <a:cubicBezTo>
                      <a:pt x="1166413" y="0"/>
                      <a:pt x="1502834" y="336421"/>
                      <a:pt x="1502834" y="751417"/>
                    </a:cubicBezTo>
                    <a:cubicBezTo>
                      <a:pt x="1502834" y="1166413"/>
                      <a:pt x="1166413" y="1502834"/>
                      <a:pt x="751417" y="1502834"/>
                    </a:cubicBezTo>
                    <a:cubicBezTo>
                      <a:pt x="336421" y="1502834"/>
                      <a:pt x="0" y="1166413"/>
                      <a:pt x="0" y="751417"/>
                    </a:cubicBezTo>
                    <a:close/>
                  </a:path>
                </a:pathLst>
              </a:custGeom>
              <a:solidFill>
                <a:schemeClr val="accent6">
                  <a:alpha val="50000"/>
                </a:schemeClr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1">
                  <a:alpha val="5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/>
              </a:fontRef>
            </p:style>
            <p:txBody>
              <a:bodyPr spcFirstLastPara="0" vert="horz" wrap="square" lIns="301365" tIns="301365" rIns="301365" bIns="301365" numCol="1" spcCol="1270" anchor="ctr" anchorCtr="0">
                <a:noAutofit/>
              </a:bodyPr>
              <a:lstStyle/>
              <a:p>
                <a:pPr lvl="0" algn="ctr" defTabSz="28448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sz="6400" kern="1200" dirty="0"/>
              </a:p>
            </p:txBody>
          </p:sp>
          <p:sp>
            <p:nvSpPr>
              <p:cNvPr id="40" name="Freeform 39"/>
              <p:cNvSpPr/>
              <p:nvPr/>
            </p:nvSpPr>
            <p:spPr>
              <a:xfrm>
                <a:off x="3135532" y="3272604"/>
                <a:ext cx="1502833" cy="1502833"/>
              </a:xfrm>
              <a:custGeom>
                <a:avLst/>
                <a:gdLst>
                  <a:gd name="connsiteX0" fmla="*/ 0 w 1502833"/>
                  <a:gd name="connsiteY0" fmla="*/ 751417 h 1502833"/>
                  <a:gd name="connsiteX1" fmla="*/ 751417 w 1502833"/>
                  <a:gd name="connsiteY1" fmla="*/ 0 h 1502833"/>
                  <a:gd name="connsiteX2" fmla="*/ 1502834 w 1502833"/>
                  <a:gd name="connsiteY2" fmla="*/ 751417 h 1502833"/>
                  <a:gd name="connsiteX3" fmla="*/ 751417 w 1502833"/>
                  <a:gd name="connsiteY3" fmla="*/ 1502834 h 1502833"/>
                  <a:gd name="connsiteX4" fmla="*/ 0 w 1502833"/>
                  <a:gd name="connsiteY4" fmla="*/ 751417 h 15028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502833" h="1502833">
                    <a:moveTo>
                      <a:pt x="0" y="751417"/>
                    </a:moveTo>
                    <a:cubicBezTo>
                      <a:pt x="0" y="336421"/>
                      <a:pt x="336421" y="0"/>
                      <a:pt x="751417" y="0"/>
                    </a:cubicBezTo>
                    <a:cubicBezTo>
                      <a:pt x="1166413" y="0"/>
                      <a:pt x="1502834" y="336421"/>
                      <a:pt x="1502834" y="751417"/>
                    </a:cubicBezTo>
                    <a:cubicBezTo>
                      <a:pt x="1502834" y="1166413"/>
                      <a:pt x="1166413" y="1502834"/>
                      <a:pt x="751417" y="1502834"/>
                    </a:cubicBezTo>
                    <a:cubicBezTo>
                      <a:pt x="336421" y="1502834"/>
                      <a:pt x="0" y="1166413"/>
                      <a:pt x="0" y="751417"/>
                    </a:cubicBezTo>
                    <a:close/>
                  </a:path>
                </a:pathLst>
              </a:custGeom>
              <a:solidFill>
                <a:srgbClr val="FF6600">
                  <a:alpha val="50000"/>
                </a:srgbClr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1">
                  <a:alpha val="5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/>
              </a:fontRef>
            </p:style>
            <p:txBody>
              <a:bodyPr spcFirstLastPara="0" vert="horz" wrap="square" lIns="235325" tIns="235325" rIns="235325" bIns="235325" numCol="1" spcCol="1270" anchor="ctr" anchorCtr="0">
                <a:noAutofit/>
              </a:bodyPr>
              <a:lstStyle/>
              <a:p>
                <a:pPr lvl="0" algn="ctr" defTabSz="5334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sz="1200" kern="1200" dirty="0"/>
              </a:p>
            </p:txBody>
          </p:sp>
        </p:grpSp>
        <p:sp>
          <p:nvSpPr>
            <p:cNvPr id="25" name="TextBox 24"/>
            <p:cNvSpPr txBox="1"/>
            <p:nvPr/>
          </p:nvSpPr>
          <p:spPr>
            <a:xfrm>
              <a:off x="5980176" y="2916936"/>
              <a:ext cx="1591056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Established Gubernatorial Support</a:t>
              </a:r>
              <a:endParaRPr lang="en-US" dirty="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6199632" y="4099191"/>
              <a:ext cx="1243584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Consensus Decision Makers</a:t>
              </a:r>
              <a:endParaRPr lang="en-US" dirty="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5367528" y="5180634"/>
              <a:ext cx="14721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Prequalified Providers</a:t>
              </a:r>
              <a:endParaRPr lang="en-US" dirty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4180332" y="5582856"/>
              <a:ext cx="143560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Standardized Documents</a:t>
              </a:r>
              <a:endParaRPr lang="en-US" dirty="0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3273552" y="5180634"/>
              <a:ext cx="99669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Program Funding</a:t>
              </a:r>
              <a:endParaRPr lang="en-US" dirty="0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2340864" y="4078224"/>
              <a:ext cx="1435608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ctr"/>
              <a:r>
                <a:rPr lang="en-US" sz="1600" dirty="0" smtClean="0"/>
                <a:t>Program Administration and Technical Support</a:t>
              </a:r>
              <a:endParaRPr lang="en-US" sz="1600" dirty="0"/>
            </a:p>
          </p:txBody>
        </p:sp>
      </p:grpSp>
      <p:sp>
        <p:nvSpPr>
          <p:cNvPr id="4" name="TextBox 3"/>
          <p:cNvSpPr txBox="1"/>
          <p:nvPr/>
        </p:nvSpPr>
        <p:spPr>
          <a:xfrm>
            <a:off x="5385816" y="1901952"/>
            <a:ext cx="12801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Enabling Legislation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1715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305</TotalTime>
  <Words>463</Words>
  <Application>Microsoft Office PowerPoint</Application>
  <PresentationFormat>Widescreen</PresentationFormat>
  <Paragraphs>166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Calibri</vt:lpstr>
      <vt:lpstr>Calibri Light</vt:lpstr>
      <vt:lpstr>Wingdings</vt:lpstr>
      <vt:lpstr>Office Theme</vt:lpstr>
      <vt:lpstr>Custom Design</vt:lpstr>
      <vt:lpstr>Building the ESPC Infrastructure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Thank you!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Author</dc:creator>
  <cp:lastModifiedBy>Randy Martin</cp:lastModifiedBy>
  <cp:revision>38</cp:revision>
  <dcterms:created xsi:type="dcterms:W3CDTF">2016-04-08T15:09:35Z</dcterms:created>
  <dcterms:modified xsi:type="dcterms:W3CDTF">2017-09-24T18:55:02Z</dcterms:modified>
</cp:coreProperties>
</file>